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5"/>
  </p:notesMasterIdLst>
  <p:sldIdLst>
    <p:sldId id="256" r:id="rId5"/>
    <p:sldId id="257" r:id="rId6"/>
    <p:sldId id="263" r:id="rId7"/>
    <p:sldId id="271" r:id="rId8"/>
    <p:sldId id="258" r:id="rId9"/>
    <p:sldId id="259" r:id="rId10"/>
    <p:sldId id="276" r:id="rId11"/>
    <p:sldId id="319" r:id="rId12"/>
    <p:sldId id="325" r:id="rId13"/>
    <p:sldId id="326" r:id="rId14"/>
    <p:sldId id="268" r:id="rId15"/>
    <p:sldId id="267" r:id="rId16"/>
    <p:sldId id="314" r:id="rId17"/>
    <p:sldId id="269" r:id="rId18"/>
    <p:sldId id="270" r:id="rId19"/>
    <p:sldId id="272" r:id="rId20"/>
    <p:sldId id="332" r:id="rId21"/>
    <p:sldId id="273" r:id="rId22"/>
    <p:sldId id="298" r:id="rId23"/>
    <p:sldId id="274" r:id="rId24"/>
    <p:sldId id="301" r:id="rId25"/>
    <p:sldId id="323" r:id="rId26"/>
    <p:sldId id="303" r:id="rId27"/>
    <p:sldId id="316" r:id="rId28"/>
    <p:sldId id="320" r:id="rId29"/>
    <p:sldId id="324" r:id="rId30"/>
    <p:sldId id="300" r:id="rId31"/>
    <p:sldId id="299" r:id="rId32"/>
    <p:sldId id="277" r:id="rId33"/>
    <p:sldId id="333" r:id="rId34"/>
    <p:sldId id="329" r:id="rId35"/>
    <p:sldId id="322" r:id="rId36"/>
    <p:sldId id="304" r:id="rId37"/>
    <p:sldId id="280" r:id="rId38"/>
    <p:sldId id="331" r:id="rId39"/>
    <p:sldId id="279" r:id="rId40"/>
    <p:sldId id="330" r:id="rId41"/>
    <p:sldId id="281" r:id="rId42"/>
    <p:sldId id="334" r:id="rId43"/>
    <p:sldId id="305" r:id="rId44"/>
    <p:sldId id="306" r:id="rId45"/>
    <p:sldId id="283" r:id="rId46"/>
    <p:sldId id="307" r:id="rId47"/>
    <p:sldId id="284" r:id="rId48"/>
    <p:sldId id="285" r:id="rId49"/>
    <p:sldId id="312" r:id="rId50"/>
    <p:sldId id="291" r:id="rId51"/>
    <p:sldId id="286" r:id="rId52"/>
    <p:sldId id="335" r:id="rId53"/>
    <p:sldId id="287" r:id="rId54"/>
    <p:sldId id="309" r:id="rId55"/>
    <p:sldId id="310" r:id="rId56"/>
    <p:sldId id="311" r:id="rId57"/>
    <p:sldId id="289" r:id="rId58"/>
    <p:sldId id="321" r:id="rId59"/>
    <p:sldId id="290" r:id="rId60"/>
    <p:sldId id="336" r:id="rId61"/>
    <p:sldId id="313" r:id="rId62"/>
    <p:sldId id="292" r:id="rId63"/>
    <p:sldId id="315" r:id="rId64"/>
    <p:sldId id="293" r:id="rId65"/>
    <p:sldId id="294" r:id="rId66"/>
    <p:sldId id="337" r:id="rId67"/>
    <p:sldId id="318" r:id="rId68"/>
    <p:sldId id="295" r:id="rId69"/>
    <p:sldId id="327" r:id="rId70"/>
    <p:sldId id="317" r:id="rId71"/>
    <p:sldId id="328" r:id="rId72"/>
    <p:sldId id="296" r:id="rId73"/>
    <p:sldId id="297" r:id="rId74"/>
  </p:sldIdLst>
  <p:sldSz cx="50800000" cy="39243000"/>
  <p:notesSz cx="50800000" cy="39243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A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9" autoAdjust="0"/>
    <p:restoredTop sz="83409" autoAdjust="0"/>
  </p:normalViewPr>
  <p:slideViewPr>
    <p:cSldViewPr snapToGrid="0" snapToObjects="1">
      <p:cViewPr varScale="1">
        <p:scale>
          <a:sx n="15" d="100"/>
          <a:sy n="15" d="100"/>
        </p:scale>
        <p:origin x="702"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86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53954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335607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Cannabis Health Advisory Report - Illinois Licensed Cannabis Dispensaries (August 2021)</a:t>
            </a:r>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61777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Cannabis Health Advisory Report - Chicago Licensed Cannabis Dispensaries (August 2021)</a:t>
            </a:r>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86596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2831715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Use Agent &amp; Medical Use Agent in Charge</a:t>
            </a:r>
          </a:p>
          <a:p>
            <a:r>
              <a:rPr lang="en-US" dirty="0"/>
              <a:t>Adult Use Agent &amp; Adult Use Agent in Charge</a:t>
            </a:r>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93412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2083439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50014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Among youth aged 12–17 in Illinois, during 2017–2019, an annual average of 6.7% (or 66,000) used marijuana for the first time in their lives, similar to the regional average (5.8%) but higher than the national average (5.2%).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These data are for youth ages 12-17 and collected for the National Survey on Drug Use and Health. Data collected for the NSDUH are collected via in-person interviews in a nationally representative sample.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4262818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377914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Among people aged 12 or older in Illinois, the annual average percentage of marijuana use in the past year increased between 2002–2004 and 2017–2019. During 2017–2019, the annual average prevalence of past-year marijuana use in Illinois was 15.9% (or 1.7 million), similar to both the regional average (16.2%) and the national average (16.2%).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These data are for youth ages 12-17 and collected for the National Survey on Drug Use and Health. Data collected for the NSDUH are collected via in-person interviews in a nationally representative sample. </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3190283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Among people aged 12 or older in Illinois, the annual average percentage of marijuana use in the past year increased between 2002–2004 and 2017–2019. During 2017–2019, the annual average prevalence of past-year marijuana use in Illinois was 15.9% (or 1.7 million), similar to both the regional average (16.2%) and the national average (16.2%).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data were collected as part of the Illinois Youth Survey and differ from the NSDUH estimates because IYS is collected in schools, whereas the NSDUH is not. IYS is administered to all public schools within Illinois, excluding those with less than 16 students in 8</a:t>
            </a:r>
            <a:r>
              <a:rPr lang="en-US" baseline="30000" dirty="0"/>
              <a:t>th</a:t>
            </a:r>
            <a:r>
              <a:rPr lang="en-US" dirty="0"/>
              <a:t>, 10</a:t>
            </a:r>
            <a:r>
              <a:rPr lang="en-US" baseline="30000" dirty="0"/>
              <a:t>th</a:t>
            </a:r>
            <a:r>
              <a:rPr lang="en-US" dirty="0"/>
              <a:t>, or 12</a:t>
            </a:r>
            <a:r>
              <a:rPr lang="en-US" baseline="30000" dirty="0"/>
              <a:t>th</a:t>
            </a:r>
            <a:r>
              <a:rPr lang="en-US" dirty="0"/>
              <a:t> grade. Administration of the survey can be done either online or by paper and pencil.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352633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726764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3452312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Cannabis Health Advisory Report - NSDUH 2016-2018 Past-Year Marijuana Use by Substate Area 18+</a:t>
            </a:r>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2189132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Cannabis Health Advisory Report - NSDUH 2016-2018 Past-Year Marijuana Use by Chicago 18+</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3834932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290254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3141874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3074428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358010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3101268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4225527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younger than 20, non-Hispanic Black women, less than 12 years of education, be unwed, be receiving Medicaid or some other insurance, and with low birth weight children were all more likely to report using marijuana within 3 months or during pregnancy. </a:t>
            </a:r>
          </a:p>
        </p:txBody>
      </p:sp>
      <p:sp>
        <p:nvSpPr>
          <p:cNvPr id="4" name="Slide Number Placeholder 3"/>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3014086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33</a:t>
            </a:fld>
            <a:endParaRPr lang="en-US"/>
          </a:p>
        </p:txBody>
      </p:sp>
    </p:spTree>
    <p:extLst>
      <p:ext uri="{BB962C8B-B14F-4D97-AF65-F5344CB8AC3E}">
        <p14:creationId xmlns:p14="http://schemas.microsoft.com/office/powerpoint/2010/main" val="895978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2625639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35</a:t>
            </a:fld>
            <a:endParaRPr lang="en-US"/>
          </a:p>
        </p:txBody>
      </p:sp>
    </p:spTree>
    <p:extLst>
      <p:ext uri="{BB962C8B-B14F-4D97-AF65-F5344CB8AC3E}">
        <p14:creationId xmlns:p14="http://schemas.microsoft.com/office/powerpoint/2010/main" val="3129043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639029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624569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38</a:t>
            </a:fld>
            <a:endParaRPr lang="en-US"/>
          </a:p>
        </p:txBody>
      </p:sp>
    </p:spTree>
    <p:extLst>
      <p:ext uri="{BB962C8B-B14F-4D97-AF65-F5344CB8AC3E}">
        <p14:creationId xmlns:p14="http://schemas.microsoft.com/office/powerpoint/2010/main" val="3315330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39</a:t>
            </a:fld>
            <a:endParaRPr lang="en-US"/>
          </a:p>
        </p:txBody>
      </p:sp>
    </p:spTree>
    <p:extLst>
      <p:ext uri="{BB962C8B-B14F-4D97-AF65-F5344CB8AC3E}">
        <p14:creationId xmlns:p14="http://schemas.microsoft.com/office/powerpoint/2010/main" val="111123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4135875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data table possible)</a:t>
            </a:r>
          </a:p>
        </p:txBody>
      </p:sp>
      <p:sp>
        <p:nvSpPr>
          <p:cNvPr id="4" name="Slide Number Placeholder 3"/>
          <p:cNvSpPr>
            <a:spLocks noGrp="1"/>
          </p:cNvSpPr>
          <p:nvPr>
            <p:ph type="sldNum" sz="quarter" idx="10"/>
          </p:nvPr>
        </p:nvSpPr>
        <p:spPr/>
        <p:txBody>
          <a:bodyPr/>
          <a:lstStyle/>
          <a:p>
            <a:fld id="{F7021451-1387-4CA6-816F-3879F97B5CBC}" type="slidenum">
              <a:rPr lang="en-US" smtClean="0"/>
              <a:t>40</a:t>
            </a:fld>
            <a:endParaRPr lang="en-US"/>
          </a:p>
        </p:txBody>
      </p:sp>
    </p:spTree>
    <p:extLst>
      <p:ext uri="{BB962C8B-B14F-4D97-AF65-F5344CB8AC3E}">
        <p14:creationId xmlns:p14="http://schemas.microsoft.com/office/powerpoint/2010/main" val="2197548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data table possible)</a:t>
            </a:r>
          </a:p>
        </p:txBody>
      </p:sp>
      <p:sp>
        <p:nvSpPr>
          <p:cNvPr id="4" name="Slide Number Placeholder 3"/>
          <p:cNvSpPr>
            <a:spLocks noGrp="1"/>
          </p:cNvSpPr>
          <p:nvPr>
            <p:ph type="sldNum" sz="quarter" idx="10"/>
          </p:nvPr>
        </p:nvSpPr>
        <p:spPr/>
        <p:txBody>
          <a:bodyPr/>
          <a:lstStyle/>
          <a:p>
            <a:fld id="{F7021451-1387-4CA6-816F-3879F97B5CBC}" type="slidenum">
              <a:rPr lang="en-US" smtClean="0"/>
              <a:t>41</a:t>
            </a:fld>
            <a:endParaRPr lang="en-US"/>
          </a:p>
        </p:txBody>
      </p:sp>
    </p:spTree>
    <p:extLst>
      <p:ext uri="{BB962C8B-B14F-4D97-AF65-F5344CB8AC3E}">
        <p14:creationId xmlns:p14="http://schemas.microsoft.com/office/powerpoint/2010/main" val="3235085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42</a:t>
            </a:fld>
            <a:endParaRPr lang="en-US"/>
          </a:p>
        </p:txBody>
      </p:sp>
    </p:spTree>
    <p:extLst>
      <p:ext uri="{BB962C8B-B14F-4D97-AF65-F5344CB8AC3E}">
        <p14:creationId xmlns:p14="http://schemas.microsoft.com/office/powerpoint/2010/main" val="2850994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43</a:t>
            </a:fld>
            <a:endParaRPr lang="en-US"/>
          </a:p>
        </p:txBody>
      </p:sp>
    </p:spTree>
    <p:extLst>
      <p:ext uri="{BB962C8B-B14F-4D97-AF65-F5344CB8AC3E}">
        <p14:creationId xmlns:p14="http://schemas.microsoft.com/office/powerpoint/2010/main" val="1148894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44</a:t>
            </a:fld>
            <a:endParaRPr lang="en-US"/>
          </a:p>
        </p:txBody>
      </p:sp>
    </p:spTree>
    <p:extLst>
      <p:ext uri="{BB962C8B-B14F-4D97-AF65-F5344CB8AC3E}">
        <p14:creationId xmlns:p14="http://schemas.microsoft.com/office/powerpoint/2010/main" val="2060496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45</a:t>
            </a:fld>
            <a:endParaRPr lang="en-US"/>
          </a:p>
        </p:txBody>
      </p:sp>
    </p:spTree>
    <p:extLst>
      <p:ext uri="{BB962C8B-B14F-4D97-AF65-F5344CB8AC3E}">
        <p14:creationId xmlns:p14="http://schemas.microsoft.com/office/powerpoint/2010/main" val="1953009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46</a:t>
            </a:fld>
            <a:endParaRPr lang="en-US"/>
          </a:p>
        </p:txBody>
      </p:sp>
    </p:spTree>
    <p:extLst>
      <p:ext uri="{BB962C8B-B14F-4D97-AF65-F5344CB8AC3E}">
        <p14:creationId xmlns:p14="http://schemas.microsoft.com/office/powerpoint/2010/main" val="941514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47</a:t>
            </a:fld>
            <a:endParaRPr lang="en-US"/>
          </a:p>
        </p:txBody>
      </p:sp>
    </p:spTree>
    <p:extLst>
      <p:ext uri="{BB962C8B-B14F-4D97-AF65-F5344CB8AC3E}">
        <p14:creationId xmlns:p14="http://schemas.microsoft.com/office/powerpoint/2010/main" val="1414186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48</a:t>
            </a:fld>
            <a:endParaRPr lang="en-US"/>
          </a:p>
        </p:txBody>
      </p:sp>
    </p:spTree>
    <p:extLst>
      <p:ext uri="{BB962C8B-B14F-4D97-AF65-F5344CB8AC3E}">
        <p14:creationId xmlns:p14="http://schemas.microsoft.com/office/powerpoint/2010/main" val="4010386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49</a:t>
            </a:fld>
            <a:endParaRPr lang="en-US"/>
          </a:p>
        </p:txBody>
      </p:sp>
    </p:spTree>
    <p:extLst>
      <p:ext uri="{BB962C8B-B14F-4D97-AF65-F5344CB8AC3E}">
        <p14:creationId xmlns:p14="http://schemas.microsoft.com/office/powerpoint/2010/main" val="91316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people aged 12 or older in Illinois, the annual average percentage of marijuana use disorder in the past year did not significantly change between 2002–2004 and 2017–2019.During 2017–2019, the annual average prevalence of past-year marijuana use disorder in Illinois was 1.8% (or 197,000), similar to both the regional average (1.6%) and the national average (1.6%).</a:t>
            </a:r>
          </a:p>
        </p:txBody>
      </p:sp>
      <p:sp>
        <p:nvSpPr>
          <p:cNvPr id="4" name="Slide Number Placeholder 3"/>
          <p:cNvSpPr>
            <a:spLocks noGrp="1"/>
          </p:cNvSpPr>
          <p:nvPr>
            <p:ph type="sldNum" sz="quarter" idx="10"/>
          </p:nvPr>
        </p:nvSpPr>
        <p:spPr/>
        <p:txBody>
          <a:bodyPr/>
          <a:lstStyle/>
          <a:p>
            <a:fld id="{F7021451-1387-4CA6-816F-3879F97B5CBC}" type="slidenum">
              <a:rPr lang="en-US" smtClean="0"/>
              <a:t>50</a:t>
            </a:fld>
            <a:endParaRPr lang="en-US"/>
          </a:p>
        </p:txBody>
      </p:sp>
    </p:spTree>
    <p:extLst>
      <p:ext uri="{BB962C8B-B14F-4D97-AF65-F5344CB8AC3E}">
        <p14:creationId xmlns:p14="http://schemas.microsoft.com/office/powerpoint/2010/main" val="2384750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51</a:t>
            </a:fld>
            <a:endParaRPr lang="en-US"/>
          </a:p>
        </p:txBody>
      </p:sp>
    </p:spTree>
    <p:extLst>
      <p:ext uri="{BB962C8B-B14F-4D97-AF65-F5344CB8AC3E}">
        <p14:creationId xmlns:p14="http://schemas.microsoft.com/office/powerpoint/2010/main" val="3553940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52</a:t>
            </a:fld>
            <a:endParaRPr lang="en-US"/>
          </a:p>
        </p:txBody>
      </p:sp>
    </p:spTree>
    <p:extLst>
      <p:ext uri="{BB962C8B-B14F-4D97-AF65-F5344CB8AC3E}">
        <p14:creationId xmlns:p14="http://schemas.microsoft.com/office/powerpoint/2010/main" val="1766533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53</a:t>
            </a:fld>
            <a:endParaRPr lang="en-US"/>
          </a:p>
        </p:txBody>
      </p:sp>
    </p:spTree>
    <p:extLst>
      <p:ext uri="{BB962C8B-B14F-4D97-AF65-F5344CB8AC3E}">
        <p14:creationId xmlns:p14="http://schemas.microsoft.com/office/powerpoint/2010/main" val="3016283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54</a:t>
            </a:fld>
            <a:endParaRPr lang="en-US"/>
          </a:p>
        </p:txBody>
      </p:sp>
    </p:spTree>
    <p:extLst>
      <p:ext uri="{BB962C8B-B14F-4D97-AF65-F5344CB8AC3E}">
        <p14:creationId xmlns:p14="http://schemas.microsoft.com/office/powerpoint/2010/main" val="19101260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55</a:t>
            </a:fld>
            <a:endParaRPr lang="en-US"/>
          </a:p>
        </p:txBody>
      </p:sp>
    </p:spTree>
    <p:extLst>
      <p:ext uri="{BB962C8B-B14F-4D97-AF65-F5344CB8AC3E}">
        <p14:creationId xmlns:p14="http://schemas.microsoft.com/office/powerpoint/2010/main" val="1207246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56</a:t>
            </a:fld>
            <a:endParaRPr lang="en-US"/>
          </a:p>
        </p:txBody>
      </p:sp>
    </p:spTree>
    <p:extLst>
      <p:ext uri="{BB962C8B-B14F-4D97-AF65-F5344CB8AC3E}">
        <p14:creationId xmlns:p14="http://schemas.microsoft.com/office/powerpoint/2010/main" val="4068851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57</a:t>
            </a:fld>
            <a:endParaRPr lang="en-US"/>
          </a:p>
        </p:txBody>
      </p:sp>
    </p:spTree>
    <p:extLst>
      <p:ext uri="{BB962C8B-B14F-4D97-AF65-F5344CB8AC3E}">
        <p14:creationId xmlns:p14="http://schemas.microsoft.com/office/powerpoint/2010/main" val="837889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58</a:t>
            </a:fld>
            <a:endParaRPr lang="en-US"/>
          </a:p>
        </p:txBody>
      </p:sp>
    </p:spTree>
    <p:extLst>
      <p:ext uri="{BB962C8B-B14F-4D97-AF65-F5344CB8AC3E}">
        <p14:creationId xmlns:p14="http://schemas.microsoft.com/office/powerpoint/2010/main" val="4287987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59</a:t>
            </a:fld>
            <a:endParaRPr lang="en-US"/>
          </a:p>
        </p:txBody>
      </p:sp>
    </p:spTree>
    <p:extLst>
      <p:ext uri="{BB962C8B-B14F-4D97-AF65-F5344CB8AC3E}">
        <p14:creationId xmlns:p14="http://schemas.microsoft.com/office/powerpoint/2010/main" val="57851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 was a 13.6-fold increase in pediatric edible exposures from 2018 to 2020 (1263.6% increase). There were 150 exposures to edible marijuana products in children younger than 6 years reported to our RPC in 2020. This is up from 11 edible exposures in 2018 and 35 in 2019. Minor effects were the most common medical outcome in this age group throughout the study period. Severe clinical effects such as seizures and the need for intubation were not seen in 2018. However, 5 patients (3.3%) had severe effects in 2020. The percentage of patients requiring admission decreased slightly, with 5 patients (45%) requiring admission in 2018, and 58 (38.6%) in 2020.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t>60</a:t>
            </a:fld>
            <a:endParaRPr lang="en-US"/>
          </a:p>
        </p:txBody>
      </p:sp>
    </p:spTree>
    <p:extLst>
      <p:ext uri="{BB962C8B-B14F-4D97-AF65-F5344CB8AC3E}">
        <p14:creationId xmlns:p14="http://schemas.microsoft.com/office/powerpoint/2010/main" val="2016891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61</a:t>
            </a:fld>
            <a:endParaRPr lang="en-US"/>
          </a:p>
        </p:txBody>
      </p:sp>
    </p:spTree>
    <p:extLst>
      <p:ext uri="{BB962C8B-B14F-4D97-AF65-F5344CB8AC3E}">
        <p14:creationId xmlns:p14="http://schemas.microsoft.com/office/powerpoint/2010/main" val="321331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62</a:t>
            </a:fld>
            <a:endParaRPr lang="en-US"/>
          </a:p>
        </p:txBody>
      </p:sp>
    </p:spTree>
    <p:extLst>
      <p:ext uri="{BB962C8B-B14F-4D97-AF65-F5344CB8AC3E}">
        <p14:creationId xmlns:p14="http://schemas.microsoft.com/office/powerpoint/2010/main" val="37509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63</a:t>
            </a:fld>
            <a:endParaRPr lang="en-US"/>
          </a:p>
        </p:txBody>
      </p:sp>
    </p:spTree>
    <p:extLst>
      <p:ext uri="{BB962C8B-B14F-4D97-AF65-F5344CB8AC3E}">
        <p14:creationId xmlns:p14="http://schemas.microsoft.com/office/powerpoint/2010/main" val="37424211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64</a:t>
            </a:fld>
            <a:endParaRPr lang="en-US"/>
          </a:p>
        </p:txBody>
      </p:sp>
    </p:spTree>
    <p:extLst>
      <p:ext uri="{BB962C8B-B14F-4D97-AF65-F5344CB8AC3E}">
        <p14:creationId xmlns:p14="http://schemas.microsoft.com/office/powerpoint/2010/main" val="4042879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Cannabis Health Advisory Report - CCA 2019 Arrest Numbers by County (Map)</a:t>
            </a:r>
          </a:p>
          <a:p>
            <a:r>
              <a:rPr lang="en-US" dirty="0"/>
              <a:t>Cannabis Health Advisory Report - CCA 2019 Arrest Rates by County (Map)</a:t>
            </a:r>
          </a:p>
        </p:txBody>
      </p:sp>
      <p:sp>
        <p:nvSpPr>
          <p:cNvPr id="4" name="Slide Number Placeholder 3"/>
          <p:cNvSpPr>
            <a:spLocks noGrp="1"/>
          </p:cNvSpPr>
          <p:nvPr>
            <p:ph type="sldNum" sz="quarter" idx="10"/>
          </p:nvPr>
        </p:nvSpPr>
        <p:spPr/>
        <p:txBody>
          <a:bodyPr/>
          <a:lstStyle/>
          <a:p>
            <a:fld id="{F7021451-1387-4CA6-816F-3879F97B5CBC}" type="slidenum">
              <a:rPr lang="en-US" smtClean="0"/>
              <a:t>65</a:t>
            </a:fld>
            <a:endParaRPr lang="en-US"/>
          </a:p>
        </p:txBody>
      </p:sp>
    </p:spTree>
    <p:extLst>
      <p:ext uri="{BB962C8B-B14F-4D97-AF65-F5344CB8AC3E}">
        <p14:creationId xmlns:p14="http://schemas.microsoft.com/office/powerpoint/2010/main" val="402458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66</a:t>
            </a:fld>
            <a:endParaRPr lang="en-US"/>
          </a:p>
        </p:txBody>
      </p:sp>
    </p:spTree>
    <p:extLst>
      <p:ext uri="{BB962C8B-B14F-4D97-AF65-F5344CB8AC3E}">
        <p14:creationId xmlns:p14="http://schemas.microsoft.com/office/powerpoint/2010/main" val="10285633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Cannabis Health Advisory Report - Chicago  Monthly CCA Arrest Averages showing Licensed Cannabis Dispensaries (August 2021)</a:t>
            </a:r>
          </a:p>
        </p:txBody>
      </p:sp>
      <p:sp>
        <p:nvSpPr>
          <p:cNvPr id="4" name="Slide Number Placeholder 3"/>
          <p:cNvSpPr>
            <a:spLocks noGrp="1"/>
          </p:cNvSpPr>
          <p:nvPr>
            <p:ph type="sldNum" sz="quarter" idx="10"/>
          </p:nvPr>
        </p:nvSpPr>
        <p:spPr/>
        <p:txBody>
          <a:bodyPr/>
          <a:lstStyle/>
          <a:p>
            <a:fld id="{F7021451-1387-4CA6-816F-3879F97B5CBC}" type="slidenum">
              <a:rPr lang="en-US" smtClean="0"/>
              <a:t>67</a:t>
            </a:fld>
            <a:endParaRPr lang="en-US"/>
          </a:p>
        </p:txBody>
      </p:sp>
    </p:spTree>
    <p:extLst>
      <p:ext uri="{BB962C8B-B14F-4D97-AF65-F5344CB8AC3E}">
        <p14:creationId xmlns:p14="http://schemas.microsoft.com/office/powerpoint/2010/main" val="577061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68</a:t>
            </a:fld>
            <a:endParaRPr lang="en-US"/>
          </a:p>
        </p:txBody>
      </p:sp>
    </p:spTree>
    <p:extLst>
      <p:ext uri="{BB962C8B-B14F-4D97-AF65-F5344CB8AC3E}">
        <p14:creationId xmlns:p14="http://schemas.microsoft.com/office/powerpoint/2010/main" val="32748471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Drug Enforcement Administration (DEA) created the Domestic Cannabis Eradication/Suppression Program (DCE/SP) to target cannabis cultivation in the United States. The program specifically targets organizations involved with cannabis trafficking.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69</a:t>
            </a:fld>
            <a:endParaRPr lang="en-US"/>
          </a:p>
        </p:txBody>
      </p:sp>
    </p:spTree>
    <p:extLst>
      <p:ext uri="{BB962C8B-B14F-4D97-AF65-F5344CB8AC3E}">
        <p14:creationId xmlns:p14="http://schemas.microsoft.com/office/powerpoint/2010/main" val="237644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438795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70</a:t>
            </a:fld>
            <a:endParaRPr lang="en-US"/>
          </a:p>
        </p:txBody>
      </p:sp>
    </p:spTree>
    <p:extLst>
      <p:ext uri="{BB962C8B-B14F-4D97-AF65-F5344CB8AC3E}">
        <p14:creationId xmlns:p14="http://schemas.microsoft.com/office/powerpoint/2010/main" val="207095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748699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3994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D8E533-B7E4-4CDD-BDC2-96E30E137271}"/>
              </a:ext>
            </a:extLst>
          </p:cNvPr>
          <p:cNvSpPr>
            <a:spLocks noGrp="1"/>
          </p:cNvSpPr>
          <p:nvPr>
            <p:ph type="sldNum" sz="quarter" idx="4"/>
          </p:nvPr>
        </p:nvSpPr>
        <p:spPr>
          <a:xfrm>
            <a:off x="35877500" y="36372800"/>
            <a:ext cx="11430000" cy="2089150"/>
          </a:xfrm>
          <a:prstGeom prst="rect">
            <a:avLst/>
          </a:prstGeom>
        </p:spPr>
        <p:txBody>
          <a:bodyPr vert="horz" lIns="91440" tIns="45720" rIns="91440" bIns="45720" rtlCol="0" anchor="ctr"/>
          <a:lstStyle>
            <a:lvl1pPr algn="r">
              <a:defRPr sz="1200">
                <a:solidFill>
                  <a:schemeClr val="tx1">
                    <a:tint val="75000"/>
                  </a:schemeClr>
                </a:solidFill>
              </a:defRPr>
            </a:lvl1pPr>
          </a:lstStyle>
          <a:p>
            <a:fld id="{528BEC6E-12DB-4864-8F03-660526108BD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doi.org/10.1001/jamanetworkopen.2021.10925" TargetMode="External"/><Relationship Id="rId5" Type="http://schemas.openxmlformats.org/officeDocument/2006/relationships/hyperlink" Target="https://www.sciencemediacentre.org/expert-reaction-to-study-looking-at-cannabis-use-disorder-and-schizophrenia-in-denmark/"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4.em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6.emf"/><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5.emf"/><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0.emf"/><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5.emf"/><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6.emf"/><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7.emf"/><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8.emf"/><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0.emf"/><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2.emf"/><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8.sv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7.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jpg"/><Relationship Id="rId22" Type="http://schemas.openxmlformats.org/officeDocument/2006/relationships/image" Target="../media/image32.png"/><Relationship Id="rId27"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8.emf"/><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80.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hyperlink" Target="https://www.ilga.gov/legislation/ilcs/ilcs3.asp?ActID=3503&amp;ChapterID=35" TargetMode="External"/><Relationship Id="rId3" Type="http://schemas.openxmlformats.org/officeDocument/2006/relationships/image" Target="../media/image9.png"/><Relationship Id="rId7" Type="http://schemas.openxmlformats.org/officeDocument/2006/relationships/hyperlink" Target="https://www.ilga.gov/legislation/publicacts/fulltext.asp?Name=098-0775"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ilga.gov/legislation/publicacts/98/098-0122.htm" TargetMode="External"/><Relationship Id="rId5" Type="http://schemas.openxmlformats.org/officeDocument/2006/relationships/hyperlink" Target="https://www.chicago.gov/content/dam/city/depts/mayor/Press%20Room/Press%20Releases/2012/June/6.27.12MarijuanaOrd.pdf" TargetMode="External"/><Relationship Id="rId4" Type="http://schemas.openxmlformats.org/officeDocument/2006/relationships/image" Target="../media/image12.png"/><Relationship Id="rId9" Type="http://schemas.openxmlformats.org/officeDocument/2006/relationships/hyperlink" Target="https://www.ilga.gov/legislation/billstatus.asp?DocNum=2228&amp;GAID=13&amp;GA=99&amp;DocTypeID=SB&amp;LegID=93232&amp;SessionID=8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81.emf"/><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83.emf"/><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88.emf"/><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89.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hyperlink" Target="https://www.ilga.gov/legislation/BillStatus.asp?DocNum=1438&amp;GAID=15&amp;DocTypeID=HB&amp;SessionID=108&amp;GA=101" TargetMode="External"/><Relationship Id="rId3" Type="http://schemas.openxmlformats.org/officeDocument/2006/relationships/image" Target="../media/image9.png"/><Relationship Id="rId7" Type="http://schemas.openxmlformats.org/officeDocument/2006/relationships/hyperlink" Target="http://dph.illinois.gov/topics-services/prevention-wellness/medical-cannabis/opioid-alternative-pilot-progra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ilga.gov/legislation/publicacts/100/100-1114.htm" TargetMode="External"/><Relationship Id="rId5" Type="http://schemas.openxmlformats.org/officeDocument/2006/relationships/hyperlink" Target="https://www.ilga.gov/legislation/publicacts/fulltext.asp?Name=100-0660" TargetMode="Externa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48106" cy="21503409"/>
          </a:xfrm>
          <a:prstGeom prst="rect">
            <a:avLst/>
          </a:prstGeom>
        </p:spPr>
      </p:pic>
      <p:sp>
        <p:nvSpPr>
          <p:cNvPr id="3" name="Rectangle 2">
            <a:extLst>
              <a:ext uri="{FF2B5EF4-FFF2-40B4-BE49-F238E27FC236}">
                <a16:creationId xmlns:a16="http://schemas.microsoft.com/office/drawing/2014/main" id="{901BC2E7-D1CC-41D9-B277-727069D7CA04}"/>
              </a:ext>
            </a:extLst>
          </p:cNvPr>
          <p:cNvSpPr/>
          <p:nvPr/>
        </p:nvSpPr>
        <p:spPr>
          <a:xfrm>
            <a:off x="-48106" y="-20546"/>
            <a:ext cx="50848106" cy="21523955"/>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8" name="Object 7" descr="preencoded.png"/>
          <p:cNvPicPr>
            <a:picLocks noChangeAspect="1"/>
          </p:cNvPicPr>
          <p:nvPr/>
        </p:nvPicPr>
        <p:blipFill>
          <a:blip r:embed="rId4"/>
          <a:stretch>
            <a:fillRect/>
          </a:stretch>
        </p:blipFill>
        <p:spPr>
          <a:xfrm>
            <a:off x="2405303" y="7934432"/>
            <a:ext cx="1417011" cy="10309976"/>
          </a:xfrm>
          <a:prstGeom prst="rect">
            <a:avLst/>
          </a:prstGeom>
        </p:spPr>
      </p:pic>
      <p:sp>
        <p:nvSpPr>
          <p:cNvPr id="11" name="Object 10"/>
          <p:cNvSpPr txBox="1"/>
          <p:nvPr/>
        </p:nvSpPr>
        <p:spPr>
          <a:xfrm>
            <a:off x="707131" y="36291984"/>
            <a:ext cx="36064811" cy="2951016"/>
          </a:xfrm>
          <a:prstGeom prst="rect">
            <a:avLst/>
          </a:prstGeom>
          <a:noFill/>
        </p:spPr>
        <p:txBody>
          <a:bodyPr wrap="square" rtlCol="0" anchor="ctr"/>
          <a:lstStyle/>
          <a:p>
            <a:pPr>
              <a:buNone/>
            </a:pPr>
            <a:r>
              <a:rPr lang="en-US" sz="8000" b="1" dirty="0">
                <a:solidFill>
                  <a:srgbClr val="000000"/>
                </a:solidFill>
                <a:latin typeface="Calibri" panose="020F0502020204030204" pitchFamily="34" charset="0"/>
                <a:ea typeface="Karla" pitchFamily="34" charset="-122"/>
                <a:cs typeface="Calibri" panose="020F0502020204030204" pitchFamily="34" charset="0"/>
              </a:rPr>
              <a:t>University of Illinois Chicago (UIC) Jane Addams College of Social Work </a:t>
            </a:r>
          </a:p>
          <a:p>
            <a:pPr>
              <a:buNone/>
            </a:pPr>
            <a:endParaRPr lang="en-US" sz="20000" b="1" dirty="0">
              <a:solidFill>
                <a:srgbClr val="000000"/>
              </a:solidFill>
              <a:latin typeface="Calibri" panose="020F0502020204030204" pitchFamily="34" charset="0"/>
              <a:ea typeface="Karla" pitchFamily="34" charset="-122"/>
              <a:cs typeface="Calibri" panose="020F0502020204030204" pitchFamily="34" charset="0"/>
            </a:endParaRPr>
          </a:p>
        </p:txBody>
      </p:sp>
      <p:sp>
        <p:nvSpPr>
          <p:cNvPr id="12" name="Object 11"/>
          <p:cNvSpPr txBox="1"/>
          <p:nvPr/>
        </p:nvSpPr>
        <p:spPr>
          <a:xfrm>
            <a:off x="3822314" y="10249820"/>
            <a:ext cx="45051089" cy="5676515"/>
          </a:xfrm>
          <a:prstGeom prst="rect">
            <a:avLst/>
          </a:prstGeom>
          <a:noFill/>
        </p:spPr>
        <p:txBody>
          <a:bodyPr wrap="square" rtlCol="0" anchor="ctr"/>
          <a:lstStyle/>
          <a:p>
            <a:r>
              <a:rPr lang="en-US" sz="20000" b="1" dirty="0">
                <a:solidFill>
                  <a:schemeClr val="bg1"/>
                </a:solidFill>
                <a:latin typeface="Calibri" panose="020F0502020204030204" pitchFamily="34" charset="0"/>
                <a:ea typeface="Karla" pitchFamily="34" charset="-122"/>
                <a:cs typeface="Calibri" panose="020F0502020204030204" pitchFamily="34" charset="0"/>
              </a:rPr>
              <a:t>Cannabis Regulation &amp; Tax Act Evaluation </a:t>
            </a:r>
            <a:endParaRPr lang="en-US" sz="20000" dirty="0">
              <a:solidFill>
                <a:schemeClr val="bg1"/>
              </a:solidFill>
              <a:latin typeface="Calibri" panose="020F0502020204030204" pitchFamily="34" charset="0"/>
              <a:cs typeface="Calibri" panose="020F0502020204030204" pitchFamily="34" charset="0"/>
            </a:endParaRPr>
          </a:p>
          <a:p>
            <a:pPr>
              <a:buNone/>
            </a:pPr>
            <a:r>
              <a:rPr lang="en-US" sz="20000" b="1" dirty="0">
                <a:solidFill>
                  <a:schemeClr val="bg1"/>
                </a:solidFill>
                <a:latin typeface="Calibri" panose="020F0502020204030204" pitchFamily="34" charset="0"/>
                <a:ea typeface="Karla" pitchFamily="34" charset="-122"/>
                <a:cs typeface="Calibri" panose="020F0502020204030204" pitchFamily="34" charset="0"/>
              </a:rPr>
              <a:t>2021 Annual Report</a:t>
            </a:r>
            <a:endParaRPr lang="en-US" sz="20000" dirty="0">
              <a:solidFill>
                <a:schemeClr val="bg1"/>
              </a:solidFill>
              <a:latin typeface="Calibri" panose="020F0502020204030204" pitchFamily="34" charset="0"/>
              <a:cs typeface="Calibri" panose="020F0502020204030204" pitchFamily="34" charset="0"/>
            </a:endParaRPr>
          </a:p>
        </p:txBody>
      </p:sp>
      <p:pic>
        <p:nvPicPr>
          <p:cNvPr id="1030" name="Picture 6" descr="Workplace inspections: 4 key questions answered | Canadian Occupational  Safety">
            <a:extLst>
              <a:ext uri="{FF2B5EF4-FFF2-40B4-BE49-F238E27FC236}">
                <a16:creationId xmlns:a16="http://schemas.microsoft.com/office/drawing/2014/main" id="{2815F9E6-37CB-48F9-AB60-41D2EF7B4F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05" b="1599"/>
          <a:stretch/>
        </p:blipFill>
        <p:spPr bwMode="auto">
          <a:xfrm>
            <a:off x="-1" y="21523955"/>
            <a:ext cx="17517980" cy="125122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10 clothes shopping mistakes to avoid making - Reviewed">
            <a:extLst>
              <a:ext uri="{FF2B5EF4-FFF2-40B4-BE49-F238E27FC236}">
                <a16:creationId xmlns:a16="http://schemas.microsoft.com/office/drawing/2014/main" id="{EE784D87-583B-4DEA-8B23-DD8A910FDC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19" t="13519" r="21320" b="10314"/>
          <a:stretch/>
        </p:blipFill>
        <p:spPr bwMode="auto">
          <a:xfrm>
            <a:off x="33764775" y="21523955"/>
            <a:ext cx="17083332" cy="1251223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S DEA moves to expand cannabis for research">
            <a:extLst>
              <a:ext uri="{FF2B5EF4-FFF2-40B4-BE49-F238E27FC236}">
                <a16:creationId xmlns:a16="http://schemas.microsoft.com/office/drawing/2014/main" id="{67288A86-0B23-4645-8F95-EA12E6FD2B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28" t="4098" b="1532"/>
          <a:stretch/>
        </p:blipFill>
        <p:spPr bwMode="auto">
          <a:xfrm>
            <a:off x="16967200" y="21523954"/>
            <a:ext cx="16919286" cy="12512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Summary of Research Findings from States Preceding Illinois in Cannabis Legalization</a:t>
            </a:r>
          </a:p>
        </p:txBody>
      </p:sp>
      <p:sp>
        <p:nvSpPr>
          <p:cNvPr id="13" name="Object 12"/>
          <p:cNvSpPr txBox="1"/>
          <p:nvPr/>
        </p:nvSpPr>
        <p:spPr>
          <a:xfrm>
            <a:off x="4810605" y="8744296"/>
            <a:ext cx="43461421" cy="24657345"/>
          </a:xfrm>
          <a:prstGeom prst="rect">
            <a:avLst/>
          </a:prstGeom>
          <a:noFill/>
        </p:spPr>
        <p:txBody>
          <a:bodyPr wrap="square" rtlCol="0" anchor="t"/>
          <a:lstStyle/>
          <a:p>
            <a:pPr marL="1143000" indent="-1143000">
              <a:buFont typeface="Courier New" panose="02070309020205020404" pitchFamily="49" charset="0"/>
              <a:buChar char="o"/>
            </a:pPr>
            <a:r>
              <a:rPr lang="en-US" sz="8300" dirty="0">
                <a:latin typeface="Calibri" panose="020F0502020204030204" pitchFamily="34" charset="0"/>
                <a:cs typeface="Calibri" panose="020F0502020204030204" pitchFamily="34" charset="0"/>
              </a:rPr>
              <a:t>Some research has also found that MML/RML is followed by reductions in opioid prescribing (and mortality) for Medicaid and Medicare Part-D beneficiaries.  </a:t>
            </a:r>
            <a:br>
              <a:rPr lang="en-US" sz="8300" dirty="0">
                <a:latin typeface="Calibri" panose="020F0502020204030204" pitchFamily="34" charset="0"/>
                <a:cs typeface="Calibri" panose="020F0502020204030204" pitchFamily="34" charset="0"/>
              </a:rPr>
            </a:br>
            <a:endParaRPr lang="en-US" sz="8300" dirty="0">
              <a:latin typeface="Calibri" panose="020F0502020204030204" pitchFamily="34" charset="0"/>
              <a:cs typeface="Calibri" panose="020F0502020204030204" pitchFamily="34" charset="0"/>
            </a:endParaRPr>
          </a:p>
          <a:p>
            <a:pPr marL="1143000" indent="-1143000">
              <a:buFont typeface="Courier New" panose="02070309020205020404" pitchFamily="49" charset="0"/>
              <a:buChar char="o"/>
            </a:pPr>
            <a:r>
              <a:rPr lang="en-US" sz="8300" dirty="0">
                <a:latin typeface="Calibri" panose="020F0502020204030204" pitchFamily="34" charset="0"/>
                <a:cs typeface="Calibri" panose="020F0502020204030204" pitchFamily="34" charset="0"/>
              </a:rPr>
              <a:t>Research indicates an association between  later development of schizophrenia and psychosis among youth who smoke marijuana, but the association is clearest for those already at risk for schizophrenia. No evidence to date of increases in schizophrenia in states with MML or RML but this appears to not have been well studied. </a:t>
            </a:r>
            <a:br>
              <a:rPr lang="en-US" sz="8300" dirty="0">
                <a:latin typeface="Calibri" panose="020F0502020204030204" pitchFamily="34" charset="0"/>
                <a:cs typeface="Calibri" panose="020F0502020204030204" pitchFamily="34" charset="0"/>
              </a:rPr>
            </a:br>
            <a:br>
              <a:rPr lang="en-US" sz="8300" dirty="0">
                <a:latin typeface="Calibri" panose="020F0502020204030204" pitchFamily="34" charset="0"/>
                <a:cs typeface="Calibri" panose="020F0502020204030204" pitchFamily="34" charset="0"/>
              </a:rPr>
            </a:br>
            <a:r>
              <a:rPr lang="en-US" sz="8300" dirty="0">
                <a:latin typeface="Calibri" panose="020F0502020204030204" pitchFamily="34" charset="0"/>
                <a:cs typeface="Calibri" panose="020F0502020204030204" pitchFamily="34" charset="0"/>
              </a:rPr>
              <a:t>(See </a:t>
            </a:r>
            <a:r>
              <a:rPr lang="en-US" sz="8300" dirty="0">
                <a:latin typeface="Calibri" panose="020F0502020204030204" pitchFamily="34" charset="0"/>
                <a:cs typeface="Calibri" panose="020F0502020204030204" pitchFamily="34" charset="0"/>
                <a:hlinkClick r:id="rId5"/>
              </a:rPr>
              <a:t>https://www.sciencemediacentre.org/expert-reaction-to-study-looking-at-cannabis-use-disorder-and-schizophrenia-in-denmark/</a:t>
            </a:r>
            <a:r>
              <a:rPr lang="en-US" sz="8300" dirty="0">
                <a:latin typeface="Calibri" panose="020F0502020204030204" pitchFamily="34" charset="0"/>
                <a:cs typeface="Calibri" panose="020F0502020204030204" pitchFamily="34" charset="0"/>
              </a:rPr>
              <a:t>)</a:t>
            </a:r>
          </a:p>
          <a:p>
            <a:pPr marL="1143000" indent="-1143000">
              <a:buFont typeface="Courier New" panose="02070309020205020404" pitchFamily="49" charset="0"/>
              <a:buChar char="o"/>
            </a:pPr>
            <a:endParaRPr lang="en-US" sz="8300" dirty="0">
              <a:latin typeface="Calibri" panose="020F0502020204030204" pitchFamily="34" charset="0"/>
              <a:cs typeface="Calibri" panose="020F0502020204030204" pitchFamily="34" charset="0"/>
            </a:endParaRPr>
          </a:p>
          <a:p>
            <a:pPr marL="1143000" indent="-1143000">
              <a:buFont typeface="Courier New" panose="02070309020205020404" pitchFamily="49" charset="0"/>
              <a:buChar char="o"/>
            </a:pPr>
            <a:r>
              <a:rPr lang="en-US" sz="8300" dirty="0">
                <a:latin typeface="Calibri" panose="020F0502020204030204" pitchFamily="34" charset="0"/>
                <a:cs typeface="Calibri" panose="020F0502020204030204" pitchFamily="34" charset="0"/>
              </a:rPr>
              <a:t>Higher rates of pediatric poisonings in states with RML than states without (increase of 48% in areas where cannabis use was legal).</a:t>
            </a:r>
            <a:br>
              <a:rPr lang="en-US" sz="8300" dirty="0">
                <a:latin typeface="Calibri" panose="020F0502020204030204" pitchFamily="34" charset="0"/>
                <a:cs typeface="Calibri" panose="020F0502020204030204" pitchFamily="34" charset="0"/>
              </a:rPr>
            </a:br>
            <a:br>
              <a:rPr lang="en-US" sz="8300" dirty="0">
                <a:latin typeface="Calibri" panose="020F0502020204030204" pitchFamily="34" charset="0"/>
                <a:cs typeface="Calibri" panose="020F0502020204030204" pitchFamily="34" charset="0"/>
              </a:rPr>
            </a:br>
            <a:r>
              <a:rPr lang="en-US" sz="8300" dirty="0">
                <a:latin typeface="Calibri" panose="020F0502020204030204" pitchFamily="34" charset="0"/>
                <a:cs typeface="Calibri" panose="020F0502020204030204" pitchFamily="34" charset="0"/>
              </a:rPr>
              <a:t>(See Dilley, J. A., Graves, J. M., Brooks-Russell, A., Whitehill, J. M., &amp; </a:t>
            </a:r>
            <a:r>
              <a:rPr lang="en-US" sz="8300" dirty="0" err="1">
                <a:latin typeface="Calibri" panose="020F0502020204030204" pitchFamily="34" charset="0"/>
                <a:cs typeface="Calibri" panose="020F0502020204030204" pitchFamily="34" charset="0"/>
              </a:rPr>
              <a:t>Liebelt</a:t>
            </a:r>
            <a:r>
              <a:rPr lang="en-US" sz="8300" dirty="0">
                <a:latin typeface="Calibri" panose="020F0502020204030204" pitchFamily="34" charset="0"/>
                <a:cs typeface="Calibri" panose="020F0502020204030204" pitchFamily="34" charset="0"/>
              </a:rPr>
              <a:t>, E. L. (2021). Trends and characteristics of manufactured cannabis product and cannabis plant product exposures reported to US poison control centers, 2017-2019. </a:t>
            </a:r>
            <a:r>
              <a:rPr lang="en-US" sz="8300" u="sng" dirty="0">
                <a:latin typeface="Calibri" panose="020F0502020204030204" pitchFamily="34" charset="0"/>
                <a:cs typeface="Calibri" panose="020F0502020204030204" pitchFamily="34" charset="0"/>
                <a:hlinkClick r:id="rId6"/>
              </a:rPr>
              <a:t>https://doi.org/10.1001/jamanetworkopen.2021.10925</a:t>
            </a:r>
            <a:r>
              <a:rPr lang="en-US" sz="8300" dirty="0">
                <a:latin typeface="Calibri" panose="020F0502020204030204" pitchFamily="34" charset="0"/>
                <a:cs typeface="Calibri" panose="020F0502020204030204" pitchFamily="34" charset="0"/>
              </a:rPr>
              <a:t> )</a:t>
            </a:r>
            <a:br>
              <a:rPr lang="en-US" sz="8300" dirty="0"/>
            </a:br>
            <a:endParaRPr lang="en-US" sz="8300" dirty="0"/>
          </a:p>
        </p:txBody>
      </p:sp>
      <p:sp>
        <p:nvSpPr>
          <p:cNvPr id="7" name="Object 13">
            <a:extLst>
              <a:ext uri="{FF2B5EF4-FFF2-40B4-BE49-F238E27FC236}">
                <a16:creationId xmlns:a16="http://schemas.microsoft.com/office/drawing/2014/main" id="{9F7AAF88-173B-7E4A-B10A-4C061A0EA6F0}"/>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10</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67753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471439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Illinois Dispensary Licensures</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FDE854E-D504-A149-9ECB-5D201AC6E3AE}"/>
              </a:ext>
            </a:extLst>
          </p:cNvPr>
          <p:cNvPicPr>
            <a:picLocks noChangeAspect="1"/>
          </p:cNvPicPr>
          <p:nvPr/>
        </p:nvPicPr>
        <p:blipFill>
          <a:blip r:embed="rId5"/>
          <a:stretch>
            <a:fillRect/>
          </a:stretch>
        </p:blipFill>
        <p:spPr>
          <a:xfrm>
            <a:off x="36817436" y="11143072"/>
            <a:ext cx="12686697" cy="8640078"/>
          </a:xfrm>
          <a:prstGeom prst="rect">
            <a:avLst/>
          </a:prstGeom>
        </p:spPr>
      </p:pic>
      <p:sp>
        <p:nvSpPr>
          <p:cNvPr id="6" name="TextBox 5">
            <a:extLst>
              <a:ext uri="{FF2B5EF4-FFF2-40B4-BE49-F238E27FC236}">
                <a16:creationId xmlns:a16="http://schemas.microsoft.com/office/drawing/2014/main" id="{196BDF4A-E8AE-E043-BC9E-36E16570BF29}"/>
              </a:ext>
            </a:extLst>
          </p:cNvPr>
          <p:cNvSpPr txBox="1"/>
          <p:nvPr/>
        </p:nvSpPr>
        <p:spPr>
          <a:xfrm>
            <a:off x="37889944" y="21903958"/>
            <a:ext cx="10057775" cy="5016758"/>
          </a:xfrm>
          <a:prstGeom prst="rect">
            <a:avLst/>
          </a:prstGeom>
          <a:noFill/>
        </p:spPr>
        <p:txBody>
          <a:bodyPr wrap="square" rtlCol="0">
            <a:spAutoFit/>
          </a:bodyPr>
          <a:lstStyle/>
          <a:p>
            <a:pPr algn="ctr"/>
            <a:r>
              <a:rPr lang="en-US" sz="8000" b="1" dirty="0">
                <a:solidFill>
                  <a:schemeClr val="accent1"/>
                </a:solidFill>
                <a:latin typeface="Calibri" panose="020F0502020204030204" pitchFamily="34" charset="0"/>
                <a:cs typeface="Calibri" panose="020F0502020204030204" pitchFamily="34" charset="0"/>
              </a:rPr>
              <a:t>19</a:t>
            </a:r>
            <a:r>
              <a:rPr lang="en-US" sz="8000" b="1" dirty="0">
                <a:latin typeface="Calibri" panose="020F0502020204030204" pitchFamily="34" charset="0"/>
                <a:cs typeface="Calibri" panose="020F0502020204030204" pitchFamily="34" charset="0"/>
              </a:rPr>
              <a:t> out of </a:t>
            </a:r>
            <a:r>
              <a:rPr lang="en-US" sz="8000" b="1" dirty="0">
                <a:solidFill>
                  <a:schemeClr val="accent1"/>
                </a:solidFill>
                <a:latin typeface="Calibri" panose="020F0502020204030204" pitchFamily="34" charset="0"/>
                <a:cs typeface="Calibri" panose="020F0502020204030204" pitchFamily="34" charset="0"/>
              </a:rPr>
              <a:t>110</a:t>
            </a:r>
            <a:r>
              <a:rPr lang="en-US" sz="8000" b="1" dirty="0">
                <a:latin typeface="Calibri" panose="020F0502020204030204" pitchFamily="34" charset="0"/>
                <a:cs typeface="Calibri" panose="020F0502020204030204" pitchFamily="34" charset="0"/>
              </a:rPr>
              <a:t> dispensaries in the state are in Chicago city limits.</a:t>
            </a:r>
          </a:p>
        </p:txBody>
      </p:sp>
      <p:pic>
        <p:nvPicPr>
          <p:cNvPr id="16" name="Picture 15">
            <a:extLst>
              <a:ext uri="{FF2B5EF4-FFF2-40B4-BE49-F238E27FC236}">
                <a16:creationId xmlns:a16="http://schemas.microsoft.com/office/drawing/2014/main" id="{35E845BE-17FB-284A-90EF-2B5138C62345}"/>
              </a:ext>
            </a:extLst>
          </p:cNvPr>
          <p:cNvPicPr>
            <a:picLocks noChangeAspect="1"/>
          </p:cNvPicPr>
          <p:nvPr/>
        </p:nvPicPr>
        <p:blipFill>
          <a:blip r:embed="rId6"/>
          <a:stretch>
            <a:fillRect/>
          </a:stretch>
        </p:blipFill>
        <p:spPr>
          <a:xfrm>
            <a:off x="4329545" y="10265335"/>
            <a:ext cx="31912086" cy="19327038"/>
          </a:xfrm>
          <a:prstGeom prst="rect">
            <a:avLst/>
          </a:prstGeom>
        </p:spPr>
      </p:pic>
      <p:sp>
        <p:nvSpPr>
          <p:cNvPr id="11" name="Object 13">
            <a:extLst>
              <a:ext uri="{FF2B5EF4-FFF2-40B4-BE49-F238E27FC236}">
                <a16:creationId xmlns:a16="http://schemas.microsoft.com/office/drawing/2014/main" id="{3608D61B-FB1F-444D-AB16-A5FA577BAD33}"/>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11</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63251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661600"/>
            <a:ext cx="50800000" cy="359294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6" name="Picture 5">
            <a:extLst>
              <a:ext uri="{FF2B5EF4-FFF2-40B4-BE49-F238E27FC236}">
                <a16:creationId xmlns:a16="http://schemas.microsoft.com/office/drawing/2014/main" id="{6692D489-F385-494B-ACAD-CDA9E5FD58D6}"/>
              </a:ext>
            </a:extLst>
          </p:cNvPr>
          <p:cNvPicPr>
            <a:picLocks noChangeAspect="1"/>
          </p:cNvPicPr>
          <p:nvPr/>
        </p:nvPicPr>
        <p:blipFill>
          <a:blip r:embed="rId5"/>
          <a:stretch>
            <a:fillRect/>
          </a:stretch>
        </p:blipFill>
        <p:spPr>
          <a:xfrm>
            <a:off x="12598400" y="1"/>
            <a:ext cx="27556690" cy="35661600"/>
          </a:xfrm>
          <a:prstGeom prst="rect">
            <a:avLst/>
          </a:prstGeom>
        </p:spPr>
      </p:pic>
      <p:sp>
        <p:nvSpPr>
          <p:cNvPr id="10" name="Object 9"/>
          <p:cNvSpPr txBox="1"/>
          <p:nvPr/>
        </p:nvSpPr>
        <p:spPr>
          <a:xfrm>
            <a:off x="3848485" y="2863188"/>
            <a:ext cx="13452379" cy="3702411"/>
          </a:xfrm>
          <a:prstGeom prst="rect">
            <a:avLst/>
          </a:prstGeom>
          <a:noFill/>
        </p:spPr>
        <p:txBody>
          <a:bodyPr wrap="square" rtlCol="0" anchor="ctr"/>
          <a:lstStyle/>
          <a:p>
            <a:pPr algn="ct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Map of Illinois </a:t>
            </a:r>
          </a:p>
          <a:p>
            <a:pPr algn="ct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Dispensaries</a:t>
            </a:r>
            <a:endParaRPr lang="en-US" dirty="0">
              <a:latin typeface="Calibri" panose="020F0502020204030204" pitchFamily="34" charset="0"/>
              <a:cs typeface="Calibri" panose="020F0502020204030204" pitchFamily="34" charset="0"/>
            </a:endParaRPr>
          </a:p>
        </p:txBody>
      </p:sp>
      <p:sp>
        <p:nvSpPr>
          <p:cNvPr id="7" name="Object 13">
            <a:extLst>
              <a:ext uri="{FF2B5EF4-FFF2-40B4-BE49-F238E27FC236}">
                <a16:creationId xmlns:a16="http://schemas.microsoft.com/office/drawing/2014/main" id="{F5862084-9A20-684E-BA39-5E157C8A4C06}"/>
              </a:ext>
            </a:extLst>
          </p:cNvPr>
          <p:cNvSpPr txBox="1"/>
          <p:nvPr/>
        </p:nvSpPr>
        <p:spPr>
          <a:xfrm>
            <a:off x="2188674" y="36652428"/>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12</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426966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552134"/>
            <a:ext cx="50800000" cy="3702411"/>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6" name="Picture 5" descr="Diagram&#10;&#10;Description automatically generated">
            <a:extLst>
              <a:ext uri="{FF2B5EF4-FFF2-40B4-BE49-F238E27FC236}">
                <a16:creationId xmlns:a16="http://schemas.microsoft.com/office/drawing/2014/main" id="{3FB90123-491E-0B40-B847-9BF0B2335CDB}"/>
              </a:ext>
            </a:extLst>
          </p:cNvPr>
          <p:cNvPicPr>
            <a:picLocks noChangeAspect="1"/>
          </p:cNvPicPr>
          <p:nvPr/>
        </p:nvPicPr>
        <p:blipFill rotWithShape="1">
          <a:blip r:embed="rId5"/>
          <a:srcRect t="8455" r="526" b="8020"/>
          <a:stretch/>
        </p:blipFill>
        <p:spPr>
          <a:xfrm>
            <a:off x="16675396" y="117481"/>
            <a:ext cx="32609761" cy="35434653"/>
          </a:xfrm>
          <a:prstGeom prst="rect">
            <a:avLst/>
          </a:prstGeom>
        </p:spPr>
      </p:pic>
      <p:sp>
        <p:nvSpPr>
          <p:cNvPr id="7" name="Object 9">
            <a:extLst>
              <a:ext uri="{FF2B5EF4-FFF2-40B4-BE49-F238E27FC236}">
                <a16:creationId xmlns:a16="http://schemas.microsoft.com/office/drawing/2014/main" id="{BD6FAF71-469C-144B-A4A6-0CF19A73B100}"/>
              </a:ext>
            </a:extLst>
          </p:cNvPr>
          <p:cNvSpPr txBox="1"/>
          <p:nvPr/>
        </p:nvSpPr>
        <p:spPr>
          <a:xfrm>
            <a:off x="3535751" y="2351640"/>
            <a:ext cx="13452379" cy="3702411"/>
          </a:xfrm>
          <a:prstGeom prst="rect">
            <a:avLst/>
          </a:prstGeom>
          <a:noFill/>
        </p:spPr>
        <p:txBody>
          <a:bodyPr wrap="square" rtlCol="0" anchor="ctr"/>
          <a:lstStyle/>
          <a:p>
            <a:pPr algn="ct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Map of Chicago </a:t>
            </a:r>
          </a:p>
          <a:p>
            <a:pPr algn="ct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Dispensaries</a:t>
            </a:r>
            <a:endParaRPr lang="en-US" dirty="0">
              <a:latin typeface="Calibri" panose="020F0502020204030204" pitchFamily="34" charset="0"/>
              <a:cs typeface="Calibri" panose="020F0502020204030204" pitchFamily="34" charset="0"/>
            </a:endParaRPr>
          </a:p>
        </p:txBody>
      </p:sp>
      <p:sp>
        <p:nvSpPr>
          <p:cNvPr id="8" name="Object 13">
            <a:extLst>
              <a:ext uri="{FF2B5EF4-FFF2-40B4-BE49-F238E27FC236}">
                <a16:creationId xmlns:a16="http://schemas.microsoft.com/office/drawing/2014/main" id="{FF7BEECF-B552-BF4E-95AE-46F4D7CA36CA}"/>
              </a:ext>
            </a:extLst>
          </p:cNvPr>
          <p:cNvSpPr txBox="1"/>
          <p:nvPr/>
        </p:nvSpPr>
        <p:spPr>
          <a:xfrm>
            <a:off x="2188673" y="36431792"/>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13</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427358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4528605"/>
            <a:ext cx="50800000" cy="4725939"/>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711106"/>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Illinois Cannabis Revenue</a:t>
            </a:r>
            <a:endParaRPr lang="en-US"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59D5A6D-5534-FB43-921D-D49324883DE0}"/>
              </a:ext>
            </a:extLst>
          </p:cNvPr>
          <p:cNvSpPr/>
          <p:nvPr/>
        </p:nvSpPr>
        <p:spPr>
          <a:xfrm>
            <a:off x="11018003" y="31625398"/>
            <a:ext cx="32611938" cy="2000548"/>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Illinois Department of Revenue. (n.d.). Cannabis regulation fund. </a:t>
            </a:r>
            <a:r>
              <a:rPr lang="en-US" sz="6200" i="1" dirty="0" err="1">
                <a:latin typeface="Calibri" panose="020F0502020204030204" pitchFamily="34" charset="0"/>
                <a:cs typeface="Calibri" panose="020F0502020204030204" pitchFamily="34" charset="0"/>
              </a:rPr>
              <a:t>Illinois.gov</a:t>
            </a:r>
            <a:r>
              <a:rPr lang="en-US" sz="6200" i="1" dirty="0">
                <a:latin typeface="Calibri" panose="020F0502020204030204" pitchFamily="34" charset="0"/>
                <a:cs typeface="Calibri" panose="020F0502020204030204" pitchFamily="34" charset="0"/>
              </a:rPr>
              <a:t>. https://www2.illinois.gov/rev/research/</a:t>
            </a:r>
            <a:r>
              <a:rPr lang="en-US" sz="6200" i="1" dirty="0" err="1">
                <a:latin typeface="Calibri" panose="020F0502020204030204" pitchFamily="34" charset="0"/>
                <a:cs typeface="Calibri" panose="020F0502020204030204" pitchFamily="34" charset="0"/>
              </a:rPr>
              <a:t>taxstats</a:t>
            </a:r>
            <a:r>
              <a:rPr lang="en-US" sz="6200" i="1" dirty="0">
                <a:latin typeface="Calibri" panose="020F0502020204030204" pitchFamily="34" charset="0"/>
                <a:cs typeface="Calibri" panose="020F0502020204030204" pitchFamily="34" charset="0"/>
              </a:rPr>
              <a:t>/</a:t>
            </a:r>
            <a:r>
              <a:rPr lang="en-US" sz="6200" i="1" dirty="0" err="1">
                <a:latin typeface="Calibri" panose="020F0502020204030204" pitchFamily="34" charset="0"/>
                <a:cs typeface="Calibri" panose="020F0502020204030204" pitchFamily="34" charset="0"/>
              </a:rPr>
              <a:t>CannabisRegulationFund</a:t>
            </a:r>
            <a:r>
              <a:rPr lang="en-US" sz="6200" i="1" dirty="0">
                <a:latin typeface="Calibri" panose="020F0502020204030204" pitchFamily="34" charset="0"/>
                <a:cs typeface="Calibri" panose="020F0502020204030204" pitchFamily="34" charset="0"/>
              </a:rPr>
              <a:t>/Pages/</a:t>
            </a:r>
            <a:r>
              <a:rPr lang="en-US" sz="6200" i="1" dirty="0" err="1">
                <a:latin typeface="Calibri" panose="020F0502020204030204" pitchFamily="34" charset="0"/>
                <a:cs typeface="Calibri" panose="020F0502020204030204" pitchFamily="34" charset="0"/>
              </a:rPr>
              <a:t>default.aspx</a:t>
            </a:r>
            <a:r>
              <a:rPr lang="en-US" sz="6200" i="1" dirty="0">
                <a:latin typeface="Calibri" panose="020F0502020204030204" pitchFamily="34" charset="0"/>
                <a:cs typeface="Calibri" panose="020F0502020204030204" pitchFamily="34" charset="0"/>
              </a:rPr>
              <a:t>.</a:t>
            </a:r>
            <a:endParaRPr lang="en-US" sz="7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034D741-9355-3746-9986-077F9D53E6CF}"/>
              </a:ext>
            </a:extLst>
          </p:cNvPr>
          <p:cNvPicPr>
            <a:picLocks noChangeAspect="1"/>
          </p:cNvPicPr>
          <p:nvPr/>
        </p:nvPicPr>
        <p:blipFill>
          <a:blip r:embed="rId5"/>
          <a:stretch>
            <a:fillRect/>
          </a:stretch>
        </p:blipFill>
        <p:spPr>
          <a:xfrm>
            <a:off x="8360228" y="7230711"/>
            <a:ext cx="37691128" cy="22891504"/>
          </a:xfrm>
          <a:prstGeom prst="rect">
            <a:avLst/>
          </a:prstGeom>
        </p:spPr>
      </p:pic>
      <p:sp>
        <p:nvSpPr>
          <p:cNvPr id="8" name="Object 13">
            <a:extLst>
              <a:ext uri="{FF2B5EF4-FFF2-40B4-BE49-F238E27FC236}">
                <a16:creationId xmlns:a16="http://schemas.microsoft.com/office/drawing/2014/main" id="{D688EF51-09F0-A447-BCC7-CE01E2BFF958}"/>
              </a:ext>
            </a:extLst>
          </p:cNvPr>
          <p:cNvSpPr txBox="1"/>
          <p:nvPr/>
        </p:nvSpPr>
        <p:spPr>
          <a:xfrm>
            <a:off x="2044295" y="36085930"/>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14</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961303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471439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Illinois Budtender Training</a:t>
            </a: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2280C99-E753-EF44-B064-7403F3CE676F}"/>
              </a:ext>
            </a:extLst>
          </p:cNvPr>
          <p:cNvPicPr>
            <a:picLocks noChangeAspect="1"/>
          </p:cNvPicPr>
          <p:nvPr/>
        </p:nvPicPr>
        <p:blipFill>
          <a:blip r:embed="rId5"/>
          <a:stretch>
            <a:fillRect/>
          </a:stretch>
        </p:blipFill>
        <p:spPr>
          <a:xfrm>
            <a:off x="7749749" y="7858387"/>
            <a:ext cx="39276537" cy="23676560"/>
          </a:xfrm>
          <a:prstGeom prst="rect">
            <a:avLst/>
          </a:prstGeom>
        </p:spPr>
      </p:pic>
      <p:sp>
        <p:nvSpPr>
          <p:cNvPr id="7" name="Object 13">
            <a:extLst>
              <a:ext uri="{FF2B5EF4-FFF2-40B4-BE49-F238E27FC236}">
                <a16:creationId xmlns:a16="http://schemas.microsoft.com/office/drawing/2014/main" id="{C564778F-F5E4-6F42-9520-F41AD28B0DC8}"/>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15</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50671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152400" y="152400"/>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0" y="398861"/>
            <a:ext cx="50800000" cy="34488268"/>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4000885" y="19597639"/>
            <a:ext cx="39668423" cy="8800330"/>
          </a:xfrm>
          <a:prstGeom prst="rect">
            <a:avLst/>
          </a:prstGeom>
          <a:noFill/>
        </p:spPr>
        <p:txBody>
          <a:bodyPr wrap="square" rtlCol="0" anchor="ctr"/>
          <a:lstStyle/>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Incidence and Prevalence of </a:t>
            </a:r>
          </a:p>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Cannabis Use in Illinois</a:t>
            </a:r>
            <a:endParaRPr lang="en-US" sz="24000"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20AD4F35-D297-5743-AFAF-7504A677714B}"/>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16</a:t>
            </a:fld>
            <a:endParaRPr lang="en-US" sz="5700" dirty="0">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07864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Incidence and Prevalence Highlights</a:t>
            </a:r>
          </a:p>
        </p:txBody>
      </p:sp>
      <p:sp>
        <p:nvSpPr>
          <p:cNvPr id="13" name="Object 12"/>
          <p:cNvSpPr txBox="1"/>
          <p:nvPr/>
        </p:nvSpPr>
        <p:spPr>
          <a:xfrm>
            <a:off x="4810605" y="6461073"/>
            <a:ext cx="43461421" cy="20510394"/>
          </a:xfrm>
          <a:prstGeom prst="rect">
            <a:avLst/>
          </a:prstGeom>
          <a:noFill/>
        </p:spPr>
        <p:txBody>
          <a:bodyPr wrap="square" rtlCol="0" anchor="t"/>
          <a:lstStyle/>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Illinois has a higher rate of initiation into marijuana use (6.7%) among youth 12 to 17 years old than in the Midwest region (5.8%) and nationally (5.2%).</a:t>
            </a:r>
          </a:p>
          <a:p>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Initiation of marijuana use among this age group has trended up sharply since 2016.</a:t>
            </a:r>
            <a:br>
              <a:rPr lang="en-US" sz="8700" dirty="0">
                <a:latin typeface="Calibri" panose="020F0502020204030204" pitchFamily="34" charset="0"/>
                <a:ea typeface="Karla" pitchFamily="34" charset="-122"/>
                <a:cs typeface="Calibri" panose="020F0502020204030204" pitchFamily="34" charset="0"/>
              </a:rPr>
            </a:b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Past-year prevalence of marijuana use for all Illinois residents was 15.9% among Illinoisans 12 years of age or older, comparable to regional and national prevalence rates. The prevalence of past-month use was 12.0%.</a:t>
            </a:r>
            <a:br>
              <a:rPr lang="en-US" sz="8700" dirty="0">
                <a:latin typeface="Calibri" panose="020F0502020204030204" pitchFamily="34" charset="0"/>
                <a:ea typeface="Karla" pitchFamily="34" charset="-122"/>
                <a:cs typeface="Calibri" panose="020F0502020204030204" pitchFamily="34" charset="0"/>
              </a:rPr>
            </a:b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The highest proportion of past-year marijuana users by race/ethnicity were black, non-Hispanic residents (23.4%).</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Past-year and past-month </a:t>
            </a:r>
            <a:r>
              <a:rPr lang="en-US" sz="8700" dirty="0" err="1">
                <a:latin typeface="Calibri" panose="020F0502020204030204" pitchFamily="34" charset="0"/>
                <a:ea typeface="Karla" pitchFamily="34" charset="-122"/>
                <a:cs typeface="Calibri" panose="020F0502020204030204" pitchFamily="34" charset="0"/>
              </a:rPr>
              <a:t>prevalences</a:t>
            </a:r>
            <a:r>
              <a:rPr lang="en-US" sz="8700" dirty="0">
                <a:latin typeface="Calibri" panose="020F0502020204030204" pitchFamily="34" charset="0"/>
                <a:ea typeface="Karla" pitchFamily="34" charset="-122"/>
                <a:cs typeface="Calibri" panose="020F0502020204030204" pitchFamily="34" charset="0"/>
              </a:rPr>
              <a:t> by age group has not changed appreciably between 2012 and 2019 with 18- to 25-year-olds consistently having the highest rates of use.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There is geographical variation in use statewide and within Chicago with the highest rates of use in Champaign, Sangamon, and Cook Counties. In Chicago, the highest rates of use are in the band of lakefront communities on the north and near-north sides.</a:t>
            </a:r>
          </a:p>
        </p:txBody>
      </p:sp>
      <p:sp>
        <p:nvSpPr>
          <p:cNvPr id="11" name="Object 13">
            <a:extLst>
              <a:ext uri="{FF2B5EF4-FFF2-40B4-BE49-F238E27FC236}">
                <a16:creationId xmlns:a16="http://schemas.microsoft.com/office/drawing/2014/main" id="{F8A57FD1-D6F4-724B-A6D1-E362C195DC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17</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622585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680113"/>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Incidence – Initiation of Use</a:t>
            </a:r>
            <a:endParaRPr lang="en-US"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BF74102-3804-774E-AC44-49CAAFAFB8BF}"/>
              </a:ext>
            </a:extLst>
          </p:cNvPr>
          <p:cNvSpPr/>
          <p:nvPr/>
        </p:nvSpPr>
        <p:spPr>
          <a:xfrm>
            <a:off x="5074405" y="29369768"/>
            <a:ext cx="43175974" cy="4031873"/>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Behavioral Health Barometer: Illinois, Volume 6: Indicators as measured through the 2019 National Survey on Drug Use and Health and the National Survey of Substance Abuse Treatment Services. HHS Publication No. SMA–20–</a:t>
            </a:r>
            <a:r>
              <a:rPr lang="en-US" sz="6200" i="1" dirty="0" err="1">
                <a:latin typeface="Calibri" panose="020F0502020204030204" pitchFamily="34" charset="0"/>
                <a:cs typeface="Calibri" panose="020F0502020204030204" pitchFamily="34" charset="0"/>
              </a:rPr>
              <a:t>Baro</a:t>
            </a:r>
            <a:r>
              <a:rPr lang="en-US" sz="6200" i="1" dirty="0">
                <a:latin typeface="Calibri" panose="020F0502020204030204" pitchFamily="34" charset="0"/>
                <a:cs typeface="Calibri" panose="020F0502020204030204" pitchFamily="34" charset="0"/>
              </a:rPr>
              <a:t>–19–IL. Rockville, MD: Substance Abuse and Mental Health Services Administration, 2020. </a:t>
            </a:r>
          </a:p>
          <a:p>
            <a:endParaRPr lang="en-US" sz="7000" i="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FE54896-3C2D-D246-992B-F43277917286}"/>
              </a:ext>
            </a:extLst>
          </p:cNvPr>
          <p:cNvPicPr>
            <a:picLocks noChangeAspect="1"/>
          </p:cNvPicPr>
          <p:nvPr/>
        </p:nvPicPr>
        <p:blipFill>
          <a:blip r:embed="rId5"/>
          <a:stretch>
            <a:fillRect/>
          </a:stretch>
        </p:blipFill>
        <p:spPr>
          <a:xfrm>
            <a:off x="11756637" y="6462307"/>
            <a:ext cx="29811510" cy="22193827"/>
          </a:xfrm>
          <a:prstGeom prst="rect">
            <a:avLst/>
          </a:prstGeom>
        </p:spPr>
      </p:pic>
      <p:sp>
        <p:nvSpPr>
          <p:cNvPr id="8" name="Object 13">
            <a:extLst>
              <a:ext uri="{FF2B5EF4-FFF2-40B4-BE49-F238E27FC236}">
                <a16:creationId xmlns:a16="http://schemas.microsoft.com/office/drawing/2014/main" id="{5BB72AB2-DB60-E947-8839-631EDDFF3C79}"/>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18</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710095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Rectangle 7">
            <a:extLst>
              <a:ext uri="{FF2B5EF4-FFF2-40B4-BE49-F238E27FC236}">
                <a16:creationId xmlns:a16="http://schemas.microsoft.com/office/drawing/2014/main" id="{4BD78B20-F057-8647-AAD0-A98C6D6F772E}"/>
              </a:ext>
            </a:extLst>
          </p:cNvPr>
          <p:cNvSpPr/>
          <p:nvPr/>
        </p:nvSpPr>
        <p:spPr>
          <a:xfrm>
            <a:off x="5074405" y="30030063"/>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04E18A4-AA3F-E147-832A-93E83C169DDC}"/>
              </a:ext>
            </a:extLst>
          </p:cNvPr>
          <p:cNvPicPr>
            <a:picLocks noChangeAspect="1"/>
          </p:cNvPicPr>
          <p:nvPr/>
        </p:nvPicPr>
        <p:blipFill>
          <a:blip r:embed="rId5"/>
          <a:stretch>
            <a:fillRect/>
          </a:stretch>
        </p:blipFill>
        <p:spPr>
          <a:xfrm>
            <a:off x="11932851" y="6258282"/>
            <a:ext cx="28104804" cy="22610632"/>
          </a:xfrm>
          <a:prstGeom prst="rect">
            <a:avLst/>
          </a:prstGeom>
        </p:spPr>
      </p:pic>
      <p:sp>
        <p:nvSpPr>
          <p:cNvPr id="10" name="Object 9">
            <a:extLst>
              <a:ext uri="{FF2B5EF4-FFF2-40B4-BE49-F238E27FC236}">
                <a16:creationId xmlns:a16="http://schemas.microsoft.com/office/drawing/2014/main" id="{C060FC07-B35A-4ACD-8ED3-8F61F2C25993}"/>
              </a:ext>
            </a:extLst>
          </p:cNvPr>
          <p:cNvSpPr txBox="1"/>
          <p:nvPr/>
        </p:nvSpPr>
        <p:spPr>
          <a:xfrm>
            <a:off x="4810606" y="3680113"/>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Incidence – Initiation of Use</a:t>
            </a:r>
            <a:endParaRPr lang="en-US" dirty="0">
              <a:latin typeface="Calibri" panose="020F0502020204030204" pitchFamily="34" charset="0"/>
              <a:cs typeface="Calibri" panose="020F0502020204030204" pitchFamily="34" charset="0"/>
            </a:endParaRPr>
          </a:p>
        </p:txBody>
      </p:sp>
      <p:sp>
        <p:nvSpPr>
          <p:cNvPr id="11" name="Object 13">
            <a:extLst>
              <a:ext uri="{FF2B5EF4-FFF2-40B4-BE49-F238E27FC236}">
                <a16:creationId xmlns:a16="http://schemas.microsoft.com/office/drawing/2014/main" id="{BB5C9635-0B30-4B4A-B81A-400ED50C6E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19</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507590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39243000"/>
          </a:xfrm>
          <a:prstGeom prst="rect">
            <a:avLst/>
          </a:prstGeom>
        </p:spPr>
      </p:pic>
      <p:sp>
        <p:nvSpPr>
          <p:cNvPr id="3" name="Rectangle 2">
            <a:extLst>
              <a:ext uri="{FF2B5EF4-FFF2-40B4-BE49-F238E27FC236}">
                <a16:creationId xmlns:a16="http://schemas.microsoft.com/office/drawing/2014/main" id="{EED60580-58CF-4E37-A48D-7BF31AC270AC}"/>
              </a:ext>
            </a:extLst>
          </p:cNvPr>
          <p:cNvSpPr/>
          <p:nvPr/>
        </p:nvSpPr>
        <p:spPr>
          <a:xfrm>
            <a:off x="0" y="33401641"/>
            <a:ext cx="50800000" cy="5841359"/>
          </a:xfrm>
          <a:prstGeom prst="rect">
            <a:avLst/>
          </a:prstGeom>
          <a:solidFill>
            <a:srgbClr val="7FAC6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Object 4" descr="preencoded.png"/>
          <p:cNvPicPr>
            <a:picLocks noChangeAspect="1"/>
          </p:cNvPicPr>
          <p:nvPr/>
        </p:nvPicPr>
        <p:blipFill>
          <a:blip r:embed="rId4">
            <a:duotone>
              <a:schemeClr val="accent1">
                <a:shade val="45000"/>
                <a:satMod val="135000"/>
              </a:schemeClr>
              <a:prstClr val="white"/>
            </a:duotone>
          </a:blip>
          <a:stretch>
            <a:fillRect/>
          </a:stretch>
        </p:blipFill>
        <p:spPr>
          <a:xfrm>
            <a:off x="0" y="0"/>
            <a:ext cx="50800000" cy="33413186"/>
          </a:xfrm>
          <a:prstGeom prst="rect">
            <a:avLst/>
          </a:prstGeom>
        </p:spPr>
      </p:pic>
      <p:pic>
        <p:nvPicPr>
          <p:cNvPr id="6" name="Object 5" descr="preencoded.png"/>
          <p:cNvPicPr>
            <a:picLocks noChangeAspect="1"/>
          </p:cNvPicPr>
          <p:nvPr/>
        </p:nvPicPr>
        <p:blipFill>
          <a:blip r:embed="rId5"/>
          <a:stretch>
            <a:fillRect/>
          </a:stretch>
        </p:blipFill>
        <p:spPr>
          <a:xfrm>
            <a:off x="2549621" y="11256818"/>
            <a:ext cx="1298864" cy="18280303"/>
          </a:xfrm>
          <a:prstGeom prst="rect">
            <a:avLst/>
          </a:prstGeom>
        </p:spPr>
      </p:pic>
      <p:sp>
        <p:nvSpPr>
          <p:cNvPr id="9" name="Object 8"/>
          <p:cNvSpPr txBox="1"/>
          <p:nvPr/>
        </p:nvSpPr>
        <p:spPr>
          <a:xfrm>
            <a:off x="4858712" y="11272854"/>
            <a:ext cx="21449290" cy="2068561"/>
          </a:xfrm>
          <a:prstGeom prst="rect">
            <a:avLst/>
          </a:prstGeom>
          <a:noFill/>
        </p:spPr>
        <p:txBody>
          <a:bodyPr wrap="square" rtlCol="0" anchor="ctr"/>
          <a:lstStyle/>
          <a:p>
            <a:pPr>
              <a:buNone/>
            </a:pPr>
            <a:r>
              <a:rPr lang="en-US" sz="15200" b="1" dirty="0">
                <a:solidFill>
                  <a:schemeClr val="accent1">
                    <a:lumMod val="75000"/>
                  </a:schemeClr>
                </a:solidFill>
                <a:latin typeface="Calibri" panose="020F0502020204030204" pitchFamily="34" charset="0"/>
                <a:ea typeface="Karla" pitchFamily="34" charset="-122"/>
                <a:cs typeface="Calibri" panose="020F0502020204030204" pitchFamily="34" charset="0"/>
              </a:rPr>
              <a:t>Table of Contents</a:t>
            </a: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10" name="Object 9"/>
          <p:cNvSpPr txBox="1"/>
          <p:nvPr/>
        </p:nvSpPr>
        <p:spPr>
          <a:xfrm>
            <a:off x="4858712" y="14329901"/>
            <a:ext cx="27958088" cy="16199715"/>
          </a:xfrm>
          <a:prstGeom prst="rect">
            <a:avLst/>
          </a:prstGeom>
          <a:noFill/>
        </p:spPr>
        <p:txBody>
          <a:bodyPr wrap="square" rtlCol="0" anchor="ctr"/>
          <a:lstStyle/>
          <a:p>
            <a:pPr>
              <a:lnSpc>
                <a:spcPts val="17500"/>
              </a:lnSpc>
            </a:pPr>
            <a:r>
              <a:rPr lang="en-US" sz="7600" dirty="0">
                <a:solidFill>
                  <a:srgbClr val="000000"/>
                </a:solidFill>
                <a:latin typeface="Calibri" panose="020F0502020204030204" pitchFamily="34" charset="0"/>
                <a:ea typeface="Karla" pitchFamily="34" charset="-122"/>
                <a:cs typeface="Calibri" panose="020F0502020204030204" pitchFamily="34" charset="0"/>
              </a:rPr>
              <a:t>Introduction to Cannabis Legalization in the U.S. and Illinois
Incidence and Prevalence of Cannabis Use in Illinois
Prevalence of Cannabis Use in Special Populations 
Characteristics of Cannabis Use in Illinois
Cannabis Use Disorder and Treatment Characteristics</a:t>
            </a:r>
          </a:p>
          <a:p>
            <a:pPr>
              <a:lnSpc>
                <a:spcPts val="17500"/>
              </a:lnSpc>
              <a:buNone/>
            </a:pPr>
            <a:r>
              <a:rPr lang="en-US" sz="7600" dirty="0">
                <a:solidFill>
                  <a:srgbClr val="000000"/>
                </a:solidFill>
                <a:latin typeface="Calibri" panose="020F0502020204030204" pitchFamily="34" charset="0"/>
                <a:ea typeface="Karla" pitchFamily="34" charset="-122"/>
                <a:cs typeface="Calibri" panose="020F0502020204030204" pitchFamily="34" charset="0"/>
              </a:rPr>
              <a:t>Public Health Effects</a:t>
            </a:r>
          </a:p>
          <a:p>
            <a:pPr>
              <a:lnSpc>
                <a:spcPts val="17500"/>
              </a:lnSpc>
              <a:buNone/>
            </a:pPr>
            <a:r>
              <a:rPr lang="en-US" sz="7600" dirty="0">
                <a:solidFill>
                  <a:srgbClr val="000000"/>
                </a:solidFill>
                <a:latin typeface="Calibri" panose="020F0502020204030204" pitchFamily="34" charset="0"/>
                <a:ea typeface="Karla" pitchFamily="34" charset="-122"/>
                <a:cs typeface="Calibri" panose="020F0502020204030204" pitchFamily="34" charset="0"/>
              </a:rPr>
              <a:t>Cannabis and the Criminal Justice System</a:t>
            </a:r>
          </a:p>
          <a:p>
            <a:pPr>
              <a:lnSpc>
                <a:spcPts val="17500"/>
              </a:lnSpc>
              <a:buNone/>
            </a:pPr>
            <a:endParaRPr lang="en-US" dirty="0">
              <a:latin typeface="Calibri" panose="020F0502020204030204" pitchFamily="34" charset="0"/>
              <a:cs typeface="Calibri" panose="020F0502020204030204" pitchFamily="34" charset="0"/>
            </a:endParaRPr>
          </a:p>
        </p:txBody>
      </p:sp>
      <p:sp>
        <p:nvSpPr>
          <p:cNvPr id="11" name="Object 10"/>
          <p:cNvSpPr txBox="1"/>
          <p:nvPr/>
        </p:nvSpPr>
        <p:spPr>
          <a:xfrm>
            <a:off x="37832145" y="13815551"/>
            <a:ext cx="3813207" cy="15649185"/>
          </a:xfrm>
          <a:prstGeom prst="rect">
            <a:avLst/>
          </a:prstGeom>
          <a:noFill/>
        </p:spPr>
        <p:txBody>
          <a:bodyPr wrap="square" rtlCol="0" anchor="t"/>
          <a:lstStyle/>
          <a:p>
            <a:pPr algn="r">
              <a:lnSpc>
                <a:spcPts val="17500"/>
              </a:lnSpc>
              <a:buNone/>
            </a:pPr>
            <a:r>
              <a:rPr lang="en-US" sz="7600" b="1" dirty="0">
                <a:solidFill>
                  <a:schemeClr val="accent1">
                    <a:lumMod val="75000"/>
                  </a:schemeClr>
                </a:solidFill>
                <a:latin typeface="Calibri" panose="020F0502020204030204" pitchFamily="34" charset="0"/>
                <a:ea typeface="Karla" pitchFamily="34" charset="-122"/>
                <a:cs typeface="Calibri" panose="020F0502020204030204" pitchFamily="34" charset="0"/>
              </a:rPr>
              <a:t>03</a:t>
            </a:r>
          </a:p>
          <a:p>
            <a:pPr algn="r">
              <a:lnSpc>
                <a:spcPts val="17500"/>
              </a:lnSpc>
              <a:buNone/>
            </a:pPr>
            <a:r>
              <a:rPr lang="en-US" sz="7600" b="1" dirty="0">
                <a:solidFill>
                  <a:schemeClr val="accent1">
                    <a:lumMod val="75000"/>
                  </a:schemeClr>
                </a:solidFill>
                <a:latin typeface="Calibri" panose="020F0502020204030204" pitchFamily="34" charset="0"/>
                <a:ea typeface="Karla" pitchFamily="34" charset="-122"/>
                <a:cs typeface="Calibri" panose="020F0502020204030204" pitchFamily="34" charset="0"/>
              </a:rPr>
              <a:t>16</a:t>
            </a:r>
          </a:p>
          <a:p>
            <a:pPr algn="r">
              <a:lnSpc>
                <a:spcPts val="17500"/>
              </a:lnSpc>
              <a:buNone/>
            </a:pPr>
            <a:r>
              <a:rPr lang="en-US" sz="7600" b="1" dirty="0">
                <a:solidFill>
                  <a:schemeClr val="accent1">
                    <a:lumMod val="75000"/>
                  </a:schemeClr>
                </a:solidFill>
                <a:latin typeface="Calibri" panose="020F0502020204030204" pitchFamily="34" charset="0"/>
                <a:ea typeface="Karla" pitchFamily="34" charset="-122"/>
                <a:cs typeface="Calibri" panose="020F0502020204030204" pitchFamily="34" charset="0"/>
              </a:rPr>
              <a:t>29</a:t>
            </a:r>
          </a:p>
          <a:p>
            <a:pPr algn="r">
              <a:lnSpc>
                <a:spcPts val="17500"/>
              </a:lnSpc>
              <a:buNone/>
            </a:pPr>
            <a:r>
              <a:rPr lang="en-US" sz="7600" b="1" dirty="0">
                <a:solidFill>
                  <a:schemeClr val="accent1">
                    <a:lumMod val="75000"/>
                  </a:schemeClr>
                </a:solidFill>
                <a:latin typeface="Calibri" panose="020F0502020204030204" pitchFamily="34" charset="0"/>
                <a:ea typeface="Karla" pitchFamily="34" charset="-122"/>
                <a:cs typeface="Calibri" panose="020F0502020204030204" pitchFamily="34" charset="0"/>
              </a:rPr>
              <a:t>38</a:t>
            </a:r>
          </a:p>
          <a:p>
            <a:pPr algn="r">
              <a:lnSpc>
                <a:spcPts val="17500"/>
              </a:lnSpc>
              <a:buNone/>
            </a:pPr>
            <a:r>
              <a:rPr lang="en-US" sz="7600" b="1" dirty="0">
                <a:solidFill>
                  <a:schemeClr val="accent1">
                    <a:lumMod val="75000"/>
                  </a:schemeClr>
                </a:solidFill>
                <a:latin typeface="Calibri" panose="020F0502020204030204" pitchFamily="34" charset="0"/>
                <a:ea typeface="Karla" pitchFamily="34" charset="-122"/>
                <a:cs typeface="Calibri" panose="020F0502020204030204" pitchFamily="34" charset="0"/>
              </a:rPr>
              <a:t>48</a:t>
            </a:r>
          </a:p>
          <a:p>
            <a:pPr algn="r">
              <a:lnSpc>
                <a:spcPts val="17500"/>
              </a:lnSpc>
              <a:buNone/>
            </a:pPr>
            <a:r>
              <a:rPr lang="en-US" sz="7600" b="1" dirty="0">
                <a:solidFill>
                  <a:schemeClr val="accent1">
                    <a:lumMod val="75000"/>
                  </a:schemeClr>
                </a:solidFill>
                <a:latin typeface="Calibri" panose="020F0502020204030204" pitchFamily="34" charset="0"/>
                <a:ea typeface="Karla" pitchFamily="34" charset="-122"/>
                <a:cs typeface="Calibri" panose="020F0502020204030204" pitchFamily="34" charset="0"/>
              </a:rPr>
              <a:t>56</a:t>
            </a:r>
          </a:p>
          <a:p>
            <a:pPr algn="r">
              <a:lnSpc>
                <a:spcPts val="17500"/>
              </a:lnSpc>
              <a:buNone/>
            </a:pPr>
            <a:r>
              <a:rPr lang="en-US" sz="7600" b="1" dirty="0">
                <a:solidFill>
                  <a:schemeClr val="accent1">
                    <a:lumMod val="75000"/>
                  </a:schemeClr>
                </a:solidFill>
                <a:latin typeface="Calibri" panose="020F0502020204030204" pitchFamily="34" charset="0"/>
                <a:ea typeface="Karla" pitchFamily="34" charset="-122"/>
                <a:cs typeface="Calibri" panose="020F0502020204030204" pitchFamily="34" charset="0"/>
              </a:rPr>
              <a:t>62</a:t>
            </a:r>
          </a:p>
        </p:txBody>
      </p:sp>
      <p:pic>
        <p:nvPicPr>
          <p:cNvPr id="18" name="Object 4" descr="preencoded.png">
            <a:extLst>
              <a:ext uri="{FF2B5EF4-FFF2-40B4-BE49-F238E27FC236}">
                <a16:creationId xmlns:a16="http://schemas.microsoft.com/office/drawing/2014/main" id="{E48484F3-818A-43F4-ABAD-42B83BBF84AE}"/>
              </a:ext>
            </a:extLst>
          </p:cNvPr>
          <p:cNvPicPr>
            <a:picLocks noChangeAspect="1"/>
          </p:cNvPicPr>
          <p:nvPr/>
        </p:nvPicPr>
        <p:blipFill>
          <a:blip r:embed="rId6">
            <a:duotone>
              <a:schemeClr val="accent1">
                <a:shade val="45000"/>
                <a:satMod val="135000"/>
              </a:schemeClr>
              <a:prstClr val="white"/>
            </a:duotone>
          </a:blip>
          <a:stretch>
            <a:fillRect/>
          </a:stretch>
        </p:blipFill>
        <p:spPr>
          <a:xfrm>
            <a:off x="0" y="34324656"/>
            <a:ext cx="50800000" cy="4929889"/>
          </a:xfrm>
          <a:prstGeom prst="rect">
            <a:avLst/>
          </a:prstGeom>
        </p:spPr>
      </p:pic>
      <p:cxnSp>
        <p:nvCxnSpPr>
          <p:cNvPr id="7" name="Straight Connector 6">
            <a:extLst>
              <a:ext uri="{FF2B5EF4-FFF2-40B4-BE49-F238E27FC236}">
                <a16:creationId xmlns:a16="http://schemas.microsoft.com/office/drawing/2014/main" id="{EE703106-9F00-F440-BB5A-836ED344AC8B}"/>
              </a:ext>
            </a:extLst>
          </p:cNvPr>
          <p:cNvCxnSpPr>
            <a:cxnSpLocks/>
          </p:cNvCxnSpPr>
          <p:nvPr/>
        </p:nvCxnSpPr>
        <p:spPr>
          <a:xfrm>
            <a:off x="28743754" y="15030804"/>
            <a:ext cx="11388243" cy="0"/>
          </a:xfrm>
          <a:prstGeom prst="line">
            <a:avLst/>
          </a:prstGeom>
          <a:ln w="25400">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61A01A-0802-E74D-A6C9-4B7322248D7B}"/>
              </a:ext>
            </a:extLst>
          </p:cNvPr>
          <p:cNvCxnSpPr>
            <a:cxnSpLocks/>
          </p:cNvCxnSpPr>
          <p:nvPr/>
        </p:nvCxnSpPr>
        <p:spPr>
          <a:xfrm>
            <a:off x="25400000" y="17428703"/>
            <a:ext cx="14731997" cy="0"/>
          </a:xfrm>
          <a:prstGeom prst="line">
            <a:avLst/>
          </a:prstGeom>
          <a:ln w="25400">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318965-77D7-CA4F-A2FC-F9FFF4645241}"/>
              </a:ext>
            </a:extLst>
          </p:cNvPr>
          <p:cNvCxnSpPr>
            <a:cxnSpLocks/>
          </p:cNvCxnSpPr>
          <p:nvPr/>
        </p:nvCxnSpPr>
        <p:spPr>
          <a:xfrm>
            <a:off x="21368711" y="28470776"/>
            <a:ext cx="18763286" cy="0"/>
          </a:xfrm>
          <a:prstGeom prst="line">
            <a:avLst/>
          </a:prstGeom>
          <a:ln w="25400">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DFCA95-56C7-FC4C-8696-225D5EBDA38D}"/>
              </a:ext>
            </a:extLst>
          </p:cNvPr>
          <p:cNvCxnSpPr>
            <a:cxnSpLocks/>
          </p:cNvCxnSpPr>
          <p:nvPr/>
        </p:nvCxnSpPr>
        <p:spPr>
          <a:xfrm>
            <a:off x="21613091" y="21892353"/>
            <a:ext cx="18518906" cy="0"/>
          </a:xfrm>
          <a:prstGeom prst="line">
            <a:avLst/>
          </a:prstGeom>
          <a:ln w="25400">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54AFD7-09A5-F347-B66A-2D559694865D}"/>
              </a:ext>
            </a:extLst>
          </p:cNvPr>
          <p:cNvCxnSpPr>
            <a:cxnSpLocks/>
          </p:cNvCxnSpPr>
          <p:nvPr/>
        </p:nvCxnSpPr>
        <p:spPr>
          <a:xfrm>
            <a:off x="26308002" y="24083503"/>
            <a:ext cx="13823995" cy="0"/>
          </a:xfrm>
          <a:prstGeom prst="line">
            <a:avLst/>
          </a:prstGeom>
          <a:ln w="25400">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EDFBC7-27CD-8147-BA12-CC88949C3E75}"/>
              </a:ext>
            </a:extLst>
          </p:cNvPr>
          <p:cNvCxnSpPr>
            <a:cxnSpLocks/>
          </p:cNvCxnSpPr>
          <p:nvPr/>
        </p:nvCxnSpPr>
        <p:spPr>
          <a:xfrm>
            <a:off x="13427242" y="26446554"/>
            <a:ext cx="27041639" cy="0"/>
          </a:xfrm>
          <a:prstGeom prst="line">
            <a:avLst/>
          </a:prstGeom>
          <a:ln w="25400">
            <a:solidFill>
              <a:schemeClr val="accent6"/>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22F11A-DACD-1149-8081-52202F55D3D4}"/>
              </a:ext>
            </a:extLst>
          </p:cNvPr>
          <p:cNvCxnSpPr>
            <a:cxnSpLocks/>
          </p:cNvCxnSpPr>
          <p:nvPr/>
        </p:nvCxnSpPr>
        <p:spPr>
          <a:xfrm>
            <a:off x="24833179" y="19621500"/>
            <a:ext cx="15298818" cy="0"/>
          </a:xfrm>
          <a:prstGeom prst="line">
            <a:avLst/>
          </a:prstGeom>
          <a:ln w="25400">
            <a:solidFill>
              <a:schemeClr val="accent6"/>
            </a:solidFill>
            <a:prstDash val="lgDash"/>
          </a:ln>
        </p:spPr>
        <p:style>
          <a:lnRef idx="1">
            <a:schemeClr val="accent1"/>
          </a:lnRef>
          <a:fillRef idx="0">
            <a:schemeClr val="accent1"/>
          </a:fillRef>
          <a:effectRef idx="0">
            <a:schemeClr val="accent1"/>
          </a:effectRef>
          <a:fontRef idx="minor">
            <a:schemeClr val="tx1"/>
          </a:fontRef>
        </p:style>
      </p:cxnSp>
      <p:sp>
        <p:nvSpPr>
          <p:cNvPr id="19" name="Object 13">
            <a:extLst>
              <a:ext uri="{FF2B5EF4-FFF2-40B4-BE49-F238E27FC236}">
                <a16:creationId xmlns:a16="http://schemas.microsoft.com/office/drawing/2014/main" id="{5C2451AE-739E-4C45-BB3F-66278D092DE7}"/>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7" name="Picture 6">
            <a:extLst>
              <a:ext uri="{FF2B5EF4-FFF2-40B4-BE49-F238E27FC236}">
                <a16:creationId xmlns:a16="http://schemas.microsoft.com/office/drawing/2014/main" id="{56CBFFAA-7BD2-5A48-95FA-F0392FAA61F7}"/>
              </a:ext>
            </a:extLst>
          </p:cNvPr>
          <p:cNvPicPr>
            <a:picLocks noChangeAspect="1"/>
          </p:cNvPicPr>
          <p:nvPr/>
        </p:nvPicPr>
        <p:blipFill rotWithShape="1">
          <a:blip r:embed="rId5"/>
          <a:srcRect l="27187" t="9737" r="31072" b="9750"/>
          <a:stretch/>
        </p:blipFill>
        <p:spPr>
          <a:xfrm>
            <a:off x="37003678" y="7860599"/>
            <a:ext cx="11908887" cy="10107014"/>
          </a:xfrm>
          <a:prstGeom prst="rect">
            <a:avLst/>
          </a:prstGeom>
        </p:spPr>
      </p:pic>
      <p:sp>
        <p:nvSpPr>
          <p:cNvPr id="8" name="Object 9">
            <a:extLst>
              <a:ext uri="{FF2B5EF4-FFF2-40B4-BE49-F238E27FC236}">
                <a16:creationId xmlns:a16="http://schemas.microsoft.com/office/drawing/2014/main" id="{CB581765-77E6-4AC7-80FF-1C9B2F25C4E3}"/>
              </a:ext>
            </a:extLst>
          </p:cNvPr>
          <p:cNvSpPr txBox="1"/>
          <p:nvPr/>
        </p:nvSpPr>
        <p:spPr>
          <a:xfrm>
            <a:off x="4963006" y="386095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 Past-Year Use</a:t>
            </a: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A4C36113-A59A-BA45-8297-47839706771E}"/>
              </a:ext>
            </a:extLst>
          </p:cNvPr>
          <p:cNvSpPr/>
          <p:nvPr/>
        </p:nvSpPr>
        <p:spPr>
          <a:xfrm>
            <a:off x="5074405" y="29369768"/>
            <a:ext cx="43175974" cy="4031873"/>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Behavioral Health Barometer: Illinois, Volume 6: Indicators as measured through the 2019 National Survey on Drug Use and Health and the National Survey of Substance Abuse Treatment Services. HHS Publication No. SMA–20–</a:t>
            </a:r>
            <a:r>
              <a:rPr lang="en-US" sz="6200" i="1" dirty="0" err="1">
                <a:latin typeface="Calibri" panose="020F0502020204030204" pitchFamily="34" charset="0"/>
                <a:cs typeface="Calibri" panose="020F0502020204030204" pitchFamily="34" charset="0"/>
              </a:rPr>
              <a:t>Baro</a:t>
            </a:r>
            <a:r>
              <a:rPr lang="en-US" sz="6200" i="1" dirty="0">
                <a:latin typeface="Calibri" panose="020F0502020204030204" pitchFamily="34" charset="0"/>
                <a:cs typeface="Calibri" panose="020F0502020204030204" pitchFamily="34" charset="0"/>
              </a:rPr>
              <a:t>–19–IL. Rockville, MD: Substance Abuse and Mental Health Services Administration, 2020. </a:t>
            </a:r>
          </a:p>
          <a:p>
            <a:endParaRPr lang="en-US" sz="70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3C2F6E1-8FD7-AA4E-A3DA-1A55D0132876}"/>
              </a:ext>
            </a:extLst>
          </p:cNvPr>
          <p:cNvSpPr txBox="1"/>
          <p:nvPr/>
        </p:nvSpPr>
        <p:spPr>
          <a:xfrm>
            <a:off x="38574659" y="21275388"/>
            <a:ext cx="10057775" cy="3323987"/>
          </a:xfrm>
          <a:prstGeom prst="rect">
            <a:avLst/>
          </a:prstGeom>
          <a:noFill/>
        </p:spPr>
        <p:txBody>
          <a:bodyPr wrap="square" rtlCol="0">
            <a:spAutoFit/>
          </a:bodyPr>
          <a:lstStyle/>
          <a:p>
            <a:pPr algn="ctr"/>
            <a:r>
              <a:rPr lang="en-US" sz="7000" b="1" dirty="0">
                <a:solidFill>
                  <a:schemeClr val="accent1"/>
                </a:solidFill>
                <a:latin typeface="Calibri" panose="020F0502020204030204" pitchFamily="34" charset="0"/>
                <a:cs typeface="Calibri" panose="020F0502020204030204" pitchFamily="34" charset="0"/>
              </a:rPr>
              <a:t>15.9% </a:t>
            </a:r>
            <a:r>
              <a:rPr lang="en-US" sz="7000" b="1" dirty="0">
                <a:latin typeface="Calibri" panose="020F0502020204030204" pitchFamily="34" charset="0"/>
                <a:cs typeface="Calibri" panose="020F0502020204030204" pitchFamily="34" charset="0"/>
              </a:rPr>
              <a:t>of Illinoisians report marijuana use in the last 12 months.</a:t>
            </a:r>
          </a:p>
        </p:txBody>
      </p:sp>
      <p:pic>
        <p:nvPicPr>
          <p:cNvPr id="3" name="Picture 2">
            <a:extLst>
              <a:ext uri="{FF2B5EF4-FFF2-40B4-BE49-F238E27FC236}">
                <a16:creationId xmlns:a16="http://schemas.microsoft.com/office/drawing/2014/main" id="{EE591823-9D93-42EC-8399-A796104248C7}"/>
              </a:ext>
            </a:extLst>
          </p:cNvPr>
          <p:cNvPicPr>
            <a:picLocks noChangeAspect="1"/>
          </p:cNvPicPr>
          <p:nvPr/>
        </p:nvPicPr>
        <p:blipFill>
          <a:blip r:embed="rId6"/>
          <a:stretch>
            <a:fillRect/>
          </a:stretch>
        </p:blipFill>
        <p:spPr>
          <a:xfrm>
            <a:off x="5816870" y="6568489"/>
            <a:ext cx="30789404" cy="21245703"/>
          </a:xfrm>
          <a:prstGeom prst="rect">
            <a:avLst/>
          </a:prstGeom>
        </p:spPr>
      </p:pic>
      <p:sp>
        <p:nvSpPr>
          <p:cNvPr id="12" name="Object 13">
            <a:extLst>
              <a:ext uri="{FF2B5EF4-FFF2-40B4-BE49-F238E27FC236}">
                <a16:creationId xmlns:a16="http://schemas.microsoft.com/office/drawing/2014/main" id="{C5AB5026-9724-2B4D-AAA9-4AD3DA85B727}"/>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20</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768460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Rectangle 7">
            <a:extLst>
              <a:ext uri="{FF2B5EF4-FFF2-40B4-BE49-F238E27FC236}">
                <a16:creationId xmlns:a16="http://schemas.microsoft.com/office/drawing/2014/main" id="{EA7BF31B-7006-FC49-9A67-FB3108E5319F}"/>
              </a:ext>
            </a:extLst>
          </p:cNvPr>
          <p:cNvSpPr/>
          <p:nvPr/>
        </p:nvSpPr>
        <p:spPr>
          <a:xfrm>
            <a:off x="7241013" y="29672817"/>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pic>
        <p:nvPicPr>
          <p:cNvPr id="2" name="Picture 1">
            <a:extLst>
              <a:ext uri="{FF2B5EF4-FFF2-40B4-BE49-F238E27FC236}">
                <a16:creationId xmlns:a16="http://schemas.microsoft.com/office/drawing/2014/main" id="{ABDFD614-4EE4-1B45-917E-7AAD74D2AB58}"/>
              </a:ext>
            </a:extLst>
          </p:cNvPr>
          <p:cNvPicPr>
            <a:picLocks noChangeAspect="1"/>
          </p:cNvPicPr>
          <p:nvPr/>
        </p:nvPicPr>
        <p:blipFill>
          <a:blip r:embed="rId5"/>
          <a:stretch>
            <a:fillRect/>
          </a:stretch>
        </p:blipFill>
        <p:spPr>
          <a:xfrm>
            <a:off x="8805182" y="6065840"/>
            <a:ext cx="32144607" cy="23094184"/>
          </a:xfrm>
          <a:prstGeom prst="rect">
            <a:avLst/>
          </a:prstGeom>
        </p:spPr>
      </p:pic>
      <p:sp>
        <p:nvSpPr>
          <p:cNvPr id="10" name="Object 9">
            <a:extLst>
              <a:ext uri="{FF2B5EF4-FFF2-40B4-BE49-F238E27FC236}">
                <a16:creationId xmlns:a16="http://schemas.microsoft.com/office/drawing/2014/main" id="{2C3772B9-AE20-43BC-BAE7-B11F6E4A1B79}"/>
              </a:ext>
            </a:extLst>
          </p:cNvPr>
          <p:cNvSpPr txBox="1"/>
          <p:nvPr/>
        </p:nvSpPr>
        <p:spPr>
          <a:xfrm>
            <a:off x="4963006" y="386095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 Past-Year Use</a:t>
            </a:r>
            <a:endParaRPr lang="en-US" dirty="0">
              <a:latin typeface="Calibri" panose="020F0502020204030204" pitchFamily="34" charset="0"/>
              <a:cs typeface="Calibri" panose="020F0502020204030204" pitchFamily="34" charset="0"/>
            </a:endParaRPr>
          </a:p>
        </p:txBody>
      </p:sp>
      <p:sp>
        <p:nvSpPr>
          <p:cNvPr id="11" name="Object 13">
            <a:extLst>
              <a:ext uri="{FF2B5EF4-FFF2-40B4-BE49-F238E27FC236}">
                <a16:creationId xmlns:a16="http://schemas.microsoft.com/office/drawing/2014/main" id="{72A3CB20-DADA-1D41-B78C-545D1E2080E8}"/>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21</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66689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Rectangle 7">
            <a:extLst>
              <a:ext uri="{FF2B5EF4-FFF2-40B4-BE49-F238E27FC236}">
                <a16:creationId xmlns:a16="http://schemas.microsoft.com/office/drawing/2014/main" id="{1A376AB8-207A-174D-8B9D-C1C7DA0973A5}"/>
              </a:ext>
            </a:extLst>
          </p:cNvPr>
          <p:cNvSpPr/>
          <p:nvPr/>
        </p:nvSpPr>
        <p:spPr>
          <a:xfrm>
            <a:off x="5074405" y="29743505"/>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9F96395-91DD-46A8-85EA-87701192EFEE}"/>
              </a:ext>
            </a:extLst>
          </p:cNvPr>
          <p:cNvPicPr>
            <a:picLocks noChangeAspect="1"/>
          </p:cNvPicPr>
          <p:nvPr/>
        </p:nvPicPr>
        <p:blipFill>
          <a:blip r:embed="rId5"/>
          <a:stretch>
            <a:fillRect/>
          </a:stretch>
        </p:blipFill>
        <p:spPr>
          <a:xfrm>
            <a:off x="11226799" y="6186639"/>
            <a:ext cx="30256957" cy="22445813"/>
          </a:xfrm>
          <a:prstGeom prst="rect">
            <a:avLst/>
          </a:prstGeom>
        </p:spPr>
      </p:pic>
      <p:sp>
        <p:nvSpPr>
          <p:cNvPr id="11" name="Object 9">
            <a:extLst>
              <a:ext uri="{FF2B5EF4-FFF2-40B4-BE49-F238E27FC236}">
                <a16:creationId xmlns:a16="http://schemas.microsoft.com/office/drawing/2014/main" id="{1B53289A-2853-4215-8F6E-3E9B3E32A273}"/>
              </a:ext>
            </a:extLst>
          </p:cNvPr>
          <p:cNvSpPr txBox="1"/>
          <p:nvPr/>
        </p:nvSpPr>
        <p:spPr>
          <a:xfrm>
            <a:off x="4963006" y="386095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 Past-Year Use</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DBFA8B9F-DCA3-DC45-9A6C-603B0BAD582F}"/>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22</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965849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Rectangle 7">
            <a:extLst>
              <a:ext uri="{FF2B5EF4-FFF2-40B4-BE49-F238E27FC236}">
                <a16:creationId xmlns:a16="http://schemas.microsoft.com/office/drawing/2014/main" id="{1A376AB8-207A-174D-8B9D-C1C7DA0973A5}"/>
              </a:ext>
            </a:extLst>
          </p:cNvPr>
          <p:cNvSpPr/>
          <p:nvPr/>
        </p:nvSpPr>
        <p:spPr>
          <a:xfrm>
            <a:off x="5074405" y="29743505"/>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3AB73F9-4180-4144-875C-64B415AE226C}"/>
              </a:ext>
            </a:extLst>
          </p:cNvPr>
          <p:cNvPicPr>
            <a:picLocks noChangeAspect="1"/>
          </p:cNvPicPr>
          <p:nvPr/>
        </p:nvPicPr>
        <p:blipFill>
          <a:blip r:embed="rId5"/>
          <a:stretch>
            <a:fillRect/>
          </a:stretch>
        </p:blipFill>
        <p:spPr>
          <a:xfrm>
            <a:off x="8231617" y="6544840"/>
            <a:ext cx="35862871" cy="21932189"/>
          </a:xfrm>
          <a:prstGeom prst="rect">
            <a:avLst/>
          </a:prstGeom>
        </p:spPr>
      </p:pic>
      <p:sp>
        <p:nvSpPr>
          <p:cNvPr id="11" name="Object 9">
            <a:extLst>
              <a:ext uri="{FF2B5EF4-FFF2-40B4-BE49-F238E27FC236}">
                <a16:creationId xmlns:a16="http://schemas.microsoft.com/office/drawing/2014/main" id="{9FD0B805-789F-41D5-988B-236AD00119BF}"/>
              </a:ext>
            </a:extLst>
          </p:cNvPr>
          <p:cNvSpPr txBox="1"/>
          <p:nvPr/>
        </p:nvSpPr>
        <p:spPr>
          <a:xfrm>
            <a:off x="4963006" y="386095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 Past-Year Use</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E76016D8-6924-354E-9A90-32CDECD7FD10}"/>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23</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182002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6039124"/>
            <a:ext cx="50800000" cy="3215419"/>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6" name="Picture 5" descr="Map&#10;&#10;Description automatically generated">
            <a:extLst>
              <a:ext uri="{FF2B5EF4-FFF2-40B4-BE49-F238E27FC236}">
                <a16:creationId xmlns:a16="http://schemas.microsoft.com/office/drawing/2014/main" id="{70B17468-92BB-1045-AC9F-5BB1D5EF0EF2}"/>
              </a:ext>
            </a:extLst>
          </p:cNvPr>
          <p:cNvPicPr>
            <a:picLocks noChangeAspect="1"/>
          </p:cNvPicPr>
          <p:nvPr/>
        </p:nvPicPr>
        <p:blipFill rotWithShape="1">
          <a:blip r:embed="rId5"/>
          <a:srcRect t="7400" b="6426"/>
          <a:stretch/>
        </p:blipFill>
        <p:spPr>
          <a:xfrm>
            <a:off x="9545474" y="763872"/>
            <a:ext cx="31511086" cy="35140802"/>
          </a:xfrm>
          <a:prstGeom prst="rect">
            <a:avLst/>
          </a:prstGeom>
        </p:spPr>
      </p:pic>
      <p:sp>
        <p:nvSpPr>
          <p:cNvPr id="10" name="Object 9"/>
          <p:cNvSpPr txBox="1"/>
          <p:nvPr/>
        </p:nvSpPr>
        <p:spPr>
          <a:xfrm>
            <a:off x="4606483" y="4714394"/>
            <a:ext cx="9545474" cy="2188417"/>
          </a:xfrm>
          <a:prstGeom prst="rect">
            <a:avLst/>
          </a:prstGeom>
          <a:noFill/>
        </p:spPr>
        <p:txBody>
          <a:bodyPr wrap="square" rtlCol="0" anchor="ctr"/>
          <a:lstStyle/>
          <a:p>
            <a:pPr algn="ct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Past-Year </a:t>
            </a:r>
            <a:endParaRPr lang="en-US" dirty="0">
              <a:latin typeface="Calibri" panose="020F0502020204030204" pitchFamily="34" charset="0"/>
              <a:cs typeface="Calibri" panose="020F0502020204030204" pitchFamily="34" charset="0"/>
            </a:endParaRPr>
          </a:p>
        </p:txBody>
      </p:sp>
      <p:sp>
        <p:nvSpPr>
          <p:cNvPr id="7" name="Object 13">
            <a:extLst>
              <a:ext uri="{FF2B5EF4-FFF2-40B4-BE49-F238E27FC236}">
                <a16:creationId xmlns:a16="http://schemas.microsoft.com/office/drawing/2014/main" id="{E64DD6A9-0965-434F-BFD2-3C92260348E6}"/>
              </a:ext>
            </a:extLst>
          </p:cNvPr>
          <p:cNvSpPr txBox="1"/>
          <p:nvPr/>
        </p:nvSpPr>
        <p:spPr>
          <a:xfrm>
            <a:off x="2044294" y="36702531"/>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24</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402045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6039124"/>
            <a:ext cx="50800000" cy="3215419"/>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9" name="Object 13">
            <a:extLst>
              <a:ext uri="{FF2B5EF4-FFF2-40B4-BE49-F238E27FC236}">
                <a16:creationId xmlns:a16="http://schemas.microsoft.com/office/drawing/2014/main" id="{3B209C06-4591-7F41-B922-7EA809014F04}"/>
              </a:ext>
            </a:extLst>
          </p:cNvPr>
          <p:cNvSpPr txBox="1"/>
          <p:nvPr/>
        </p:nvSpPr>
        <p:spPr>
          <a:xfrm>
            <a:off x="1543781" y="36867840"/>
            <a:ext cx="40826411"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a:t>
            </a:r>
          </a:p>
        </p:txBody>
      </p:sp>
      <p:pic>
        <p:nvPicPr>
          <p:cNvPr id="6" name="Picture 5">
            <a:extLst>
              <a:ext uri="{FF2B5EF4-FFF2-40B4-BE49-F238E27FC236}">
                <a16:creationId xmlns:a16="http://schemas.microsoft.com/office/drawing/2014/main" id="{70B17468-92BB-1045-AC9F-5BB1D5EF0EF2}"/>
              </a:ext>
            </a:extLst>
          </p:cNvPr>
          <p:cNvPicPr>
            <a:picLocks noChangeAspect="1"/>
          </p:cNvPicPr>
          <p:nvPr/>
        </p:nvPicPr>
        <p:blipFill rotWithShape="1">
          <a:blip r:embed="rId5"/>
          <a:srcRect l="4478" t="9961" b="12454"/>
          <a:stretch/>
        </p:blipFill>
        <p:spPr>
          <a:xfrm>
            <a:off x="14052283" y="146735"/>
            <a:ext cx="34198096" cy="35945690"/>
          </a:xfrm>
          <a:prstGeom prst="rect">
            <a:avLst/>
          </a:prstGeom>
        </p:spPr>
      </p:pic>
      <p:sp>
        <p:nvSpPr>
          <p:cNvPr id="7" name="Object 9">
            <a:extLst>
              <a:ext uri="{FF2B5EF4-FFF2-40B4-BE49-F238E27FC236}">
                <a16:creationId xmlns:a16="http://schemas.microsoft.com/office/drawing/2014/main" id="{71E808DE-A0F4-44E1-B167-C848B752453C}"/>
              </a:ext>
            </a:extLst>
          </p:cNvPr>
          <p:cNvSpPr txBox="1"/>
          <p:nvPr/>
        </p:nvSpPr>
        <p:spPr>
          <a:xfrm>
            <a:off x="4177647" y="5726762"/>
            <a:ext cx="9545474" cy="2188417"/>
          </a:xfrm>
          <a:prstGeom prst="rect">
            <a:avLst/>
          </a:prstGeom>
          <a:noFill/>
        </p:spPr>
        <p:txBody>
          <a:bodyPr wrap="square" rtlCol="0" anchor="ctr"/>
          <a:lstStyle/>
          <a:p>
            <a:pPr algn="ct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Past-Year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384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7" name="Object 9">
            <a:extLst>
              <a:ext uri="{FF2B5EF4-FFF2-40B4-BE49-F238E27FC236}">
                <a16:creationId xmlns:a16="http://schemas.microsoft.com/office/drawing/2014/main" id="{799B7A22-F1B3-4660-B93B-57B44B02EA33}"/>
              </a:ext>
            </a:extLst>
          </p:cNvPr>
          <p:cNvSpPr txBox="1"/>
          <p:nvPr/>
        </p:nvSpPr>
        <p:spPr>
          <a:xfrm>
            <a:off x="4810606" y="379999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 Past 30 Days</a:t>
            </a: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89901D3-D5A3-5B4D-B987-24DB49ECDF5F}"/>
              </a:ext>
            </a:extLst>
          </p:cNvPr>
          <p:cNvPicPr>
            <a:picLocks noChangeAspect="1"/>
          </p:cNvPicPr>
          <p:nvPr/>
        </p:nvPicPr>
        <p:blipFill>
          <a:blip r:embed="rId5"/>
          <a:stretch>
            <a:fillRect/>
          </a:stretch>
        </p:blipFill>
        <p:spPr>
          <a:xfrm>
            <a:off x="9168493" y="7335390"/>
            <a:ext cx="35399886" cy="21539086"/>
          </a:xfrm>
          <a:prstGeom prst="rect">
            <a:avLst/>
          </a:prstGeom>
        </p:spPr>
      </p:pic>
      <p:sp>
        <p:nvSpPr>
          <p:cNvPr id="12" name="Rectangle 11">
            <a:extLst>
              <a:ext uri="{FF2B5EF4-FFF2-40B4-BE49-F238E27FC236}">
                <a16:creationId xmlns:a16="http://schemas.microsoft.com/office/drawing/2014/main" id="{DCD8B655-72E3-DE4C-9A14-BA1CFAEADAAB}"/>
              </a:ext>
            </a:extLst>
          </p:cNvPr>
          <p:cNvSpPr/>
          <p:nvPr/>
        </p:nvSpPr>
        <p:spPr>
          <a:xfrm>
            <a:off x="7425467" y="29476065"/>
            <a:ext cx="39580456" cy="3323987"/>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Centers for Disease Control and Prevention (CDC). Behavioral Risk Factor Surveillance System Survey Data. Atlanta, Georgia: U.S. Department of Health and Human Services, Centers for Disease Control and Prevention, (2019).</a:t>
            </a:r>
          </a:p>
        </p:txBody>
      </p:sp>
      <p:sp>
        <p:nvSpPr>
          <p:cNvPr id="8" name="Object 13">
            <a:extLst>
              <a:ext uri="{FF2B5EF4-FFF2-40B4-BE49-F238E27FC236}">
                <a16:creationId xmlns:a16="http://schemas.microsoft.com/office/drawing/2014/main" id="{4482A228-0A66-494D-A386-5B1725224E16}"/>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26</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828871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3" name="Picture 2">
            <a:extLst>
              <a:ext uri="{FF2B5EF4-FFF2-40B4-BE49-F238E27FC236}">
                <a16:creationId xmlns:a16="http://schemas.microsoft.com/office/drawing/2014/main" id="{65B9417B-B960-BB41-87CD-6B9DB805A16B}"/>
              </a:ext>
            </a:extLst>
          </p:cNvPr>
          <p:cNvPicPr>
            <a:picLocks noChangeAspect="1"/>
          </p:cNvPicPr>
          <p:nvPr/>
        </p:nvPicPr>
        <p:blipFill>
          <a:blip r:embed="rId5"/>
          <a:stretch>
            <a:fillRect/>
          </a:stretch>
        </p:blipFill>
        <p:spPr>
          <a:xfrm>
            <a:off x="9419318" y="6521677"/>
            <a:ext cx="31961363" cy="23534251"/>
          </a:xfrm>
          <a:prstGeom prst="rect">
            <a:avLst/>
          </a:prstGeom>
        </p:spPr>
      </p:pic>
      <p:sp>
        <p:nvSpPr>
          <p:cNvPr id="11" name="Rectangle 10">
            <a:extLst>
              <a:ext uri="{FF2B5EF4-FFF2-40B4-BE49-F238E27FC236}">
                <a16:creationId xmlns:a16="http://schemas.microsoft.com/office/drawing/2014/main" id="{F3E79B9F-52DD-4B31-84F7-572F32B9F7EF}"/>
              </a:ext>
            </a:extLst>
          </p:cNvPr>
          <p:cNvSpPr/>
          <p:nvPr/>
        </p:nvSpPr>
        <p:spPr>
          <a:xfrm>
            <a:off x="7241013" y="30097448"/>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sp>
        <p:nvSpPr>
          <p:cNvPr id="8" name="Object 9">
            <a:extLst>
              <a:ext uri="{FF2B5EF4-FFF2-40B4-BE49-F238E27FC236}">
                <a16:creationId xmlns:a16="http://schemas.microsoft.com/office/drawing/2014/main" id="{1010A55D-8BFD-4511-AB91-7AEA187FE875}"/>
              </a:ext>
            </a:extLst>
          </p:cNvPr>
          <p:cNvSpPr txBox="1"/>
          <p:nvPr/>
        </p:nvSpPr>
        <p:spPr>
          <a:xfrm>
            <a:off x="4810606" y="379999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 Past 30 Days</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B2AEF0C9-3E18-C04D-9DF1-95455C93AFAC}"/>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27</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870104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Rectangle 9">
            <a:extLst>
              <a:ext uri="{FF2B5EF4-FFF2-40B4-BE49-F238E27FC236}">
                <a16:creationId xmlns:a16="http://schemas.microsoft.com/office/drawing/2014/main" id="{524A1A24-90F5-7E47-B401-F9E3BEBA9C30}"/>
              </a:ext>
            </a:extLst>
          </p:cNvPr>
          <p:cNvSpPr/>
          <p:nvPr/>
        </p:nvSpPr>
        <p:spPr>
          <a:xfrm>
            <a:off x="5074405" y="30030063"/>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5918195-BC58-EF41-B109-4903414BD724}"/>
              </a:ext>
            </a:extLst>
          </p:cNvPr>
          <p:cNvPicPr>
            <a:picLocks noChangeAspect="1"/>
          </p:cNvPicPr>
          <p:nvPr/>
        </p:nvPicPr>
        <p:blipFill>
          <a:blip r:embed="rId5"/>
          <a:stretch>
            <a:fillRect/>
          </a:stretch>
        </p:blipFill>
        <p:spPr>
          <a:xfrm>
            <a:off x="7190013" y="6258282"/>
            <a:ext cx="37746215" cy="22226865"/>
          </a:xfrm>
          <a:prstGeom prst="rect">
            <a:avLst/>
          </a:prstGeom>
        </p:spPr>
      </p:pic>
      <p:sp>
        <p:nvSpPr>
          <p:cNvPr id="8" name="Object 9">
            <a:extLst>
              <a:ext uri="{FF2B5EF4-FFF2-40B4-BE49-F238E27FC236}">
                <a16:creationId xmlns:a16="http://schemas.microsoft.com/office/drawing/2014/main" id="{702B6E3C-7FF8-4C5F-922F-759C9DFA4A90}"/>
              </a:ext>
            </a:extLst>
          </p:cNvPr>
          <p:cNvSpPr txBox="1"/>
          <p:nvPr/>
        </p:nvSpPr>
        <p:spPr>
          <a:xfrm>
            <a:off x="4810606" y="3799994"/>
            <a:ext cx="33381998"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Prevalence – Past 30 Days</a:t>
            </a:r>
            <a:endParaRPr lang="en-US" dirty="0">
              <a:latin typeface="Calibri" panose="020F0502020204030204" pitchFamily="34" charset="0"/>
              <a:cs typeface="Calibri" panose="020F0502020204030204" pitchFamily="34" charset="0"/>
            </a:endParaRPr>
          </a:p>
        </p:txBody>
      </p:sp>
      <p:sp>
        <p:nvSpPr>
          <p:cNvPr id="11" name="Object 13">
            <a:extLst>
              <a:ext uri="{FF2B5EF4-FFF2-40B4-BE49-F238E27FC236}">
                <a16:creationId xmlns:a16="http://schemas.microsoft.com/office/drawing/2014/main" id="{4443CB26-45D9-8842-AF60-2C849926015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28</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61727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152400" y="152400"/>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76200" y="-152400"/>
            <a:ext cx="50800000" cy="35369814"/>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4567160" y="21876602"/>
            <a:ext cx="39668423" cy="6698398"/>
          </a:xfrm>
          <a:prstGeom prst="rect">
            <a:avLst/>
          </a:prstGeom>
          <a:noFill/>
        </p:spPr>
        <p:txBody>
          <a:bodyPr wrap="square" rtlCol="0" anchor="ctr"/>
          <a:lstStyle/>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Prevalence of Cannabis Use in Special Populations</a:t>
            </a:r>
            <a:endParaRPr lang="en-US" sz="24000"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C2EC2401-B864-074B-8677-BB31C61FBFBF}"/>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29</a:t>
            </a:fld>
            <a:endParaRPr lang="en-US" sz="5700" dirty="0">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214689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76200" y="-1346037"/>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152401" y="-764460"/>
            <a:ext cx="52782943" cy="35829473"/>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4836455" y="15979679"/>
            <a:ext cx="44452694" cy="17357167"/>
          </a:xfrm>
          <a:prstGeom prst="rect">
            <a:avLst/>
          </a:prstGeom>
          <a:noFill/>
        </p:spPr>
        <p:txBody>
          <a:bodyPr wrap="square" rtlCol="0" anchor="ctr"/>
          <a:lstStyle/>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Introduction to Cannabis </a:t>
            </a:r>
          </a:p>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Legalization in the U.S. and Illinois</a:t>
            </a:r>
            <a:endParaRPr lang="en-US" sz="24000"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224CBE79-9841-A74A-AFE6-F59AD7777677}"/>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3</a:t>
            </a:fld>
            <a:endParaRPr lang="en-US" sz="5700" dirty="0">
              <a:latin typeface="Calibri" panose="020F0502020204030204" pitchFamily="34" charset="0"/>
              <a:ea typeface="Karla" pitchFamily="34" charset="-122"/>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 Prevalence Highlights</a:t>
            </a:r>
          </a:p>
        </p:txBody>
      </p:sp>
      <p:sp>
        <p:nvSpPr>
          <p:cNvPr id="13" name="Object 12"/>
          <p:cNvSpPr txBox="1"/>
          <p:nvPr/>
        </p:nvSpPr>
        <p:spPr>
          <a:xfrm>
            <a:off x="4810605" y="7428550"/>
            <a:ext cx="43461421" cy="20510394"/>
          </a:xfrm>
          <a:prstGeom prst="rect">
            <a:avLst/>
          </a:prstGeom>
          <a:noFill/>
        </p:spPr>
        <p:txBody>
          <a:bodyPr wrap="square" rtlCol="0" anchor="t"/>
          <a:lstStyle/>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Pregnant women were less likely to use marijuana in the past year (10.5%) and month (6.4%) compared with women who were not pregnant (17.7% and 12.9% respectively).</a:t>
            </a:r>
          </a:p>
          <a:p>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Characteristics associated with marijuana use during pregnancy: younger than 20 years of age; being non-Hispanic Black; having a low birthweight baby; having less than a high-school education; being unmarried; and being insured by Medicaid.</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Past-year marijuana use among pregnant women 12-44 years of age in Illinois increased sharply between 2015 and 2018 but declined sharply in 2019.</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Past-month marijuana use is elevated among: sexual orientation minorities;  persons reporting depression in the past year, and especially among persons with past-year severe psychological distress indicative of serious mental illness.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In contrast, veterans report lower rates of past-month marijuana use compared with non-veterans. </a:t>
            </a:r>
          </a:p>
        </p:txBody>
      </p:sp>
      <p:sp>
        <p:nvSpPr>
          <p:cNvPr id="11" name="Object 13">
            <a:extLst>
              <a:ext uri="{FF2B5EF4-FFF2-40B4-BE49-F238E27FC236}">
                <a16:creationId xmlns:a16="http://schemas.microsoft.com/office/drawing/2014/main" id="{F8A57FD1-D6F4-724B-A6D1-E362C195DC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30</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93921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680113"/>
            <a:ext cx="3810822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Populations – Pregnant Women</a:t>
            </a:r>
            <a:endParaRPr lang="en-US"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3B209C06-4591-7F41-B922-7EA809014F04}"/>
              </a:ext>
            </a:extLst>
          </p:cNvPr>
          <p:cNvSpPr txBox="1"/>
          <p:nvPr/>
        </p:nvSpPr>
        <p:spPr>
          <a:xfrm>
            <a:off x="2092421" y="35522449"/>
            <a:ext cx="40826411"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a:t>
            </a:r>
          </a:p>
        </p:txBody>
      </p:sp>
      <p:sp>
        <p:nvSpPr>
          <p:cNvPr id="8" name="Rectangle 7">
            <a:extLst>
              <a:ext uri="{FF2B5EF4-FFF2-40B4-BE49-F238E27FC236}">
                <a16:creationId xmlns:a16="http://schemas.microsoft.com/office/drawing/2014/main" id="{A0DDB9F2-2CE4-E343-A5E7-7E6D961A2520}"/>
              </a:ext>
            </a:extLst>
          </p:cNvPr>
          <p:cNvSpPr/>
          <p:nvPr/>
        </p:nvSpPr>
        <p:spPr>
          <a:xfrm>
            <a:off x="7425467" y="29476065"/>
            <a:ext cx="39580456" cy="3323987"/>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Centers for Disease Control and Prevention (CDC). Behavioral Risk Factor Surveillance System Survey Data. Atlanta, Georgia: U.S. Department of Health and Human Services, Centers for Disease Control and Prevention, (2019).</a:t>
            </a:r>
          </a:p>
        </p:txBody>
      </p:sp>
      <p:pic>
        <p:nvPicPr>
          <p:cNvPr id="6" name="Picture 5">
            <a:extLst>
              <a:ext uri="{FF2B5EF4-FFF2-40B4-BE49-F238E27FC236}">
                <a16:creationId xmlns:a16="http://schemas.microsoft.com/office/drawing/2014/main" id="{67B44E88-C2C7-4191-BF9B-9FCDBBD86DA0}"/>
              </a:ext>
            </a:extLst>
          </p:cNvPr>
          <p:cNvPicPr>
            <a:picLocks noChangeAspect="1"/>
          </p:cNvPicPr>
          <p:nvPr/>
        </p:nvPicPr>
        <p:blipFill>
          <a:blip r:embed="rId5"/>
          <a:stretch>
            <a:fillRect/>
          </a:stretch>
        </p:blipFill>
        <p:spPr>
          <a:xfrm>
            <a:off x="9051066" y="6442948"/>
            <a:ext cx="34673879" cy="22017716"/>
          </a:xfrm>
          <a:prstGeom prst="rect">
            <a:avLst/>
          </a:prstGeom>
        </p:spPr>
      </p:pic>
    </p:spTree>
    <p:extLst>
      <p:ext uri="{BB962C8B-B14F-4D97-AF65-F5344CB8AC3E}">
        <p14:creationId xmlns:p14="http://schemas.microsoft.com/office/powerpoint/2010/main" val="123982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4528605"/>
            <a:ext cx="50800000" cy="4725939"/>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7" name="Rectangle 6">
            <a:extLst>
              <a:ext uri="{FF2B5EF4-FFF2-40B4-BE49-F238E27FC236}">
                <a16:creationId xmlns:a16="http://schemas.microsoft.com/office/drawing/2014/main" id="{C3A3E7A8-AFC4-D146-BFAD-2C0DA999F63E}"/>
              </a:ext>
            </a:extLst>
          </p:cNvPr>
          <p:cNvSpPr/>
          <p:nvPr/>
        </p:nvSpPr>
        <p:spPr>
          <a:xfrm>
            <a:off x="6576382" y="31814289"/>
            <a:ext cx="39580456"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2018 Illinois PRAMS Opioid Supplement Data Tables, Division of Health Data and Policy, Illinois Department of Public Health, 2020.</a:t>
            </a:r>
          </a:p>
        </p:txBody>
      </p:sp>
      <p:sp>
        <p:nvSpPr>
          <p:cNvPr id="10" name="Object 9">
            <a:extLst>
              <a:ext uri="{FF2B5EF4-FFF2-40B4-BE49-F238E27FC236}">
                <a16:creationId xmlns:a16="http://schemas.microsoft.com/office/drawing/2014/main" id="{9F137988-7052-497F-AFD4-41DF66EF1367}"/>
              </a:ext>
            </a:extLst>
          </p:cNvPr>
          <p:cNvSpPr txBox="1"/>
          <p:nvPr/>
        </p:nvSpPr>
        <p:spPr>
          <a:xfrm>
            <a:off x="4810606" y="3000855"/>
            <a:ext cx="3810822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Populations – Pregnant Women</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AD96B48-8B59-490F-9325-24B6C4AC70B5}"/>
              </a:ext>
            </a:extLst>
          </p:cNvPr>
          <p:cNvPicPr>
            <a:picLocks noChangeAspect="1"/>
          </p:cNvPicPr>
          <p:nvPr/>
        </p:nvPicPr>
        <p:blipFill>
          <a:blip r:embed="rId5"/>
          <a:stretch>
            <a:fillRect/>
          </a:stretch>
        </p:blipFill>
        <p:spPr>
          <a:xfrm>
            <a:off x="10697075" y="5246031"/>
            <a:ext cx="29405849" cy="25443164"/>
          </a:xfrm>
          <a:prstGeom prst="rect">
            <a:avLst/>
          </a:prstGeom>
        </p:spPr>
      </p:pic>
      <p:sp>
        <p:nvSpPr>
          <p:cNvPr id="8" name="Object 13">
            <a:extLst>
              <a:ext uri="{FF2B5EF4-FFF2-40B4-BE49-F238E27FC236}">
                <a16:creationId xmlns:a16="http://schemas.microsoft.com/office/drawing/2014/main" id="{84E61139-283A-0C4E-A56D-702943AF2C20}"/>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32</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578683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F24392CE-79FB-49A5-B176-7161AFD829CD}"/>
              </a:ext>
            </a:extLst>
          </p:cNvPr>
          <p:cNvSpPr txBox="1"/>
          <p:nvPr/>
        </p:nvSpPr>
        <p:spPr>
          <a:xfrm>
            <a:off x="4810606" y="3292348"/>
            <a:ext cx="3810822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Populations – Pregnant Women</a:t>
            </a: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FA85F2E-A335-6E43-B051-70733A20B75D}"/>
              </a:ext>
            </a:extLst>
          </p:cNvPr>
          <p:cNvSpPr/>
          <p:nvPr/>
        </p:nvSpPr>
        <p:spPr>
          <a:xfrm>
            <a:off x="5074405" y="30030063"/>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92CCFB5-7190-8642-825C-7CF88C92A424}"/>
              </a:ext>
            </a:extLst>
          </p:cNvPr>
          <p:cNvPicPr>
            <a:picLocks noChangeAspect="1"/>
          </p:cNvPicPr>
          <p:nvPr/>
        </p:nvPicPr>
        <p:blipFill>
          <a:blip r:embed="rId5"/>
          <a:stretch>
            <a:fillRect/>
          </a:stretch>
        </p:blipFill>
        <p:spPr>
          <a:xfrm>
            <a:off x="7536703" y="6258282"/>
            <a:ext cx="36100586" cy="23000373"/>
          </a:xfrm>
          <a:prstGeom prst="rect">
            <a:avLst/>
          </a:prstGeom>
        </p:spPr>
      </p:pic>
      <p:sp>
        <p:nvSpPr>
          <p:cNvPr id="11" name="Object 13">
            <a:extLst>
              <a:ext uri="{FF2B5EF4-FFF2-40B4-BE49-F238E27FC236}">
                <a16:creationId xmlns:a16="http://schemas.microsoft.com/office/drawing/2014/main" id="{A39604C8-55FE-F04C-B718-AF9E11E77957}"/>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33</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317328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4F908C81-1CC9-4007-9549-CA41045ECCE1}"/>
              </a:ext>
            </a:extLst>
          </p:cNvPr>
          <p:cNvSpPr txBox="1"/>
          <p:nvPr/>
        </p:nvSpPr>
        <p:spPr>
          <a:xfrm>
            <a:off x="4810606" y="3680113"/>
            <a:ext cx="3810822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Populations - Veterans</a:t>
            </a: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997C213-3481-4250-808E-15E543F2F86F}"/>
              </a:ext>
            </a:extLst>
          </p:cNvPr>
          <p:cNvPicPr>
            <a:picLocks noChangeAspect="1"/>
          </p:cNvPicPr>
          <p:nvPr/>
        </p:nvPicPr>
        <p:blipFill>
          <a:blip r:embed="rId5"/>
          <a:stretch>
            <a:fillRect/>
          </a:stretch>
        </p:blipFill>
        <p:spPr>
          <a:xfrm>
            <a:off x="7559053" y="7244063"/>
            <a:ext cx="35681894" cy="21447099"/>
          </a:xfrm>
          <a:prstGeom prst="rect">
            <a:avLst/>
          </a:prstGeom>
        </p:spPr>
      </p:pic>
      <p:sp>
        <p:nvSpPr>
          <p:cNvPr id="11" name="Rectangle 10">
            <a:extLst>
              <a:ext uri="{FF2B5EF4-FFF2-40B4-BE49-F238E27FC236}">
                <a16:creationId xmlns:a16="http://schemas.microsoft.com/office/drawing/2014/main" id="{D122B913-1763-4421-8FBA-6D5CDF478EFE}"/>
              </a:ext>
            </a:extLst>
          </p:cNvPr>
          <p:cNvSpPr/>
          <p:nvPr/>
        </p:nvSpPr>
        <p:spPr>
          <a:xfrm>
            <a:off x="5074405" y="29652537"/>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(2014-2018).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B24EBFE0-B9D7-0F4D-BFEF-EFA32FF48624}"/>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34</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82967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4F908C81-1CC9-4007-9549-CA41045ECCE1}"/>
              </a:ext>
            </a:extLst>
          </p:cNvPr>
          <p:cNvSpPr txBox="1"/>
          <p:nvPr/>
        </p:nvSpPr>
        <p:spPr>
          <a:xfrm>
            <a:off x="4810606" y="3680113"/>
            <a:ext cx="3810822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Populations – LGB</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2922CFD-156E-42B3-988E-784CBD35B0C9}"/>
              </a:ext>
            </a:extLst>
          </p:cNvPr>
          <p:cNvPicPr>
            <a:picLocks noChangeAspect="1"/>
          </p:cNvPicPr>
          <p:nvPr/>
        </p:nvPicPr>
        <p:blipFill>
          <a:blip r:embed="rId5"/>
          <a:stretch>
            <a:fillRect/>
          </a:stretch>
        </p:blipFill>
        <p:spPr>
          <a:xfrm>
            <a:off x="7950636" y="6646287"/>
            <a:ext cx="34898727" cy="20976365"/>
          </a:xfrm>
          <a:prstGeom prst="rect">
            <a:avLst/>
          </a:prstGeom>
        </p:spPr>
      </p:pic>
      <p:sp>
        <p:nvSpPr>
          <p:cNvPr id="11" name="Rectangle 10">
            <a:extLst>
              <a:ext uri="{FF2B5EF4-FFF2-40B4-BE49-F238E27FC236}">
                <a16:creationId xmlns:a16="http://schemas.microsoft.com/office/drawing/2014/main" id="{48B1CE93-B315-4063-943C-D29F70C00638}"/>
              </a:ext>
            </a:extLst>
          </p:cNvPr>
          <p:cNvSpPr/>
          <p:nvPr/>
        </p:nvSpPr>
        <p:spPr>
          <a:xfrm>
            <a:off x="5074405" y="28531002"/>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(2014-2018).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A203E01B-F955-3042-93D9-CE3E45562410}"/>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35</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51253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136A5A86-CF4B-4F9B-8532-DB7F5EC204DC}"/>
              </a:ext>
            </a:extLst>
          </p:cNvPr>
          <p:cNvSpPr txBox="1"/>
          <p:nvPr/>
        </p:nvSpPr>
        <p:spPr>
          <a:xfrm>
            <a:off x="4810606" y="3680113"/>
            <a:ext cx="3810822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Populations – Co-occurring Depression</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898EFDC-3C92-4310-9F5A-E344AE6A76FD}"/>
              </a:ext>
            </a:extLst>
          </p:cNvPr>
          <p:cNvPicPr>
            <a:picLocks noChangeAspect="1"/>
          </p:cNvPicPr>
          <p:nvPr/>
        </p:nvPicPr>
        <p:blipFill>
          <a:blip r:embed="rId5"/>
          <a:stretch>
            <a:fillRect/>
          </a:stretch>
        </p:blipFill>
        <p:spPr>
          <a:xfrm>
            <a:off x="9192872" y="6799165"/>
            <a:ext cx="36117927" cy="21709183"/>
          </a:xfrm>
          <a:prstGeom prst="rect">
            <a:avLst/>
          </a:prstGeom>
        </p:spPr>
      </p:pic>
      <p:sp>
        <p:nvSpPr>
          <p:cNvPr id="12" name="Rectangle 11">
            <a:extLst>
              <a:ext uri="{FF2B5EF4-FFF2-40B4-BE49-F238E27FC236}">
                <a16:creationId xmlns:a16="http://schemas.microsoft.com/office/drawing/2014/main" id="{FAC64AF3-9B64-4F09-8915-6C44E4D9A0C6}"/>
              </a:ext>
            </a:extLst>
          </p:cNvPr>
          <p:cNvSpPr/>
          <p:nvPr/>
        </p:nvSpPr>
        <p:spPr>
          <a:xfrm>
            <a:off x="5074405" y="29356582"/>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(2014-2018).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831E7EEC-D395-3D41-A717-AA82AF7A17C4}"/>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36</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227377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136A5A86-CF4B-4F9B-8532-DB7F5EC204DC}"/>
              </a:ext>
            </a:extLst>
          </p:cNvPr>
          <p:cNvSpPr txBox="1"/>
          <p:nvPr/>
        </p:nvSpPr>
        <p:spPr>
          <a:xfrm>
            <a:off x="4810606" y="3680113"/>
            <a:ext cx="3810822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Special Populations – Serious Mental Illness</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84EC628-35D6-4822-8521-D8E56FDC768B}"/>
              </a:ext>
            </a:extLst>
          </p:cNvPr>
          <p:cNvPicPr>
            <a:picLocks noChangeAspect="1"/>
          </p:cNvPicPr>
          <p:nvPr/>
        </p:nvPicPr>
        <p:blipFill>
          <a:blip r:embed="rId5"/>
          <a:stretch>
            <a:fillRect/>
          </a:stretch>
        </p:blipFill>
        <p:spPr>
          <a:xfrm>
            <a:off x="8782106" y="6586924"/>
            <a:ext cx="34690332" cy="20851107"/>
          </a:xfrm>
          <a:prstGeom prst="rect">
            <a:avLst/>
          </a:prstGeom>
        </p:spPr>
      </p:pic>
      <p:sp>
        <p:nvSpPr>
          <p:cNvPr id="12" name="Rectangle 11">
            <a:extLst>
              <a:ext uri="{FF2B5EF4-FFF2-40B4-BE49-F238E27FC236}">
                <a16:creationId xmlns:a16="http://schemas.microsoft.com/office/drawing/2014/main" id="{FFC5312E-7B3C-4FA4-8773-A5246541DBD1}"/>
              </a:ext>
            </a:extLst>
          </p:cNvPr>
          <p:cNvSpPr/>
          <p:nvPr/>
        </p:nvSpPr>
        <p:spPr>
          <a:xfrm>
            <a:off x="5074405" y="28942508"/>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(2014-2018).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4F3B4F4E-708C-CF4B-8C7E-3A183701C9BE}"/>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37</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089103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152400" y="152400"/>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76200" y="0"/>
            <a:ext cx="50800000" cy="35369814"/>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4982796" y="21769614"/>
            <a:ext cx="39668423" cy="6698398"/>
          </a:xfrm>
          <a:prstGeom prst="rect">
            <a:avLst/>
          </a:prstGeom>
          <a:noFill/>
        </p:spPr>
        <p:txBody>
          <a:bodyPr wrap="square" rtlCol="0" anchor="ctr"/>
          <a:lstStyle/>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Characteristics of </a:t>
            </a:r>
          </a:p>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Cannabis Use in Illinois</a:t>
            </a:r>
            <a:endParaRPr lang="en-US" sz="24000"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1B87EEF1-5FCC-9048-904D-A79CB6368259}"/>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38</a:t>
            </a:fld>
            <a:endParaRPr lang="en-US" sz="5700" dirty="0">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840843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Highlights</a:t>
            </a:r>
          </a:p>
        </p:txBody>
      </p:sp>
      <p:sp>
        <p:nvSpPr>
          <p:cNvPr id="13" name="Object 12"/>
          <p:cNvSpPr txBox="1"/>
          <p:nvPr/>
        </p:nvSpPr>
        <p:spPr>
          <a:xfrm>
            <a:off x="4810605" y="6802908"/>
            <a:ext cx="43461421" cy="20510394"/>
          </a:xfrm>
          <a:prstGeom prst="rect">
            <a:avLst/>
          </a:prstGeom>
          <a:noFill/>
        </p:spPr>
        <p:txBody>
          <a:bodyPr wrap="square" rtlCol="0" anchor="t"/>
          <a:lstStyle/>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Frequency of marijuana use greatly accelerates in the 12’th grade. Twelve percent of Illinois high school youth in the 12</a:t>
            </a:r>
            <a:r>
              <a:rPr lang="en-US" sz="8700" baseline="30000" dirty="0">
                <a:latin typeface="Calibri" panose="020F0502020204030204" pitchFamily="34" charset="0"/>
                <a:ea typeface="Karla" pitchFamily="34" charset="-122"/>
                <a:cs typeface="Calibri" panose="020F0502020204030204" pitchFamily="34" charset="0"/>
              </a:rPr>
              <a:t>th</a:t>
            </a:r>
            <a:r>
              <a:rPr lang="en-US" sz="8700" dirty="0">
                <a:latin typeface="Calibri" panose="020F0502020204030204" pitchFamily="34" charset="0"/>
                <a:ea typeface="Karla" pitchFamily="34" charset="-122"/>
                <a:cs typeface="Calibri" panose="020F0502020204030204" pitchFamily="34" charset="0"/>
              </a:rPr>
              <a:t> grade report using marijuana on 20 or more days in the past year, compared with 5% of 10</a:t>
            </a:r>
            <a:r>
              <a:rPr lang="en-US" sz="8700" baseline="30000" dirty="0">
                <a:latin typeface="Calibri" panose="020F0502020204030204" pitchFamily="34" charset="0"/>
                <a:ea typeface="Karla" pitchFamily="34" charset="-122"/>
                <a:cs typeface="Calibri" panose="020F0502020204030204" pitchFamily="34" charset="0"/>
              </a:rPr>
              <a:t>th</a:t>
            </a:r>
            <a:r>
              <a:rPr lang="en-US" sz="8700" dirty="0">
                <a:latin typeface="Calibri" panose="020F0502020204030204" pitchFamily="34" charset="0"/>
                <a:ea typeface="Karla" pitchFamily="34" charset="-122"/>
                <a:cs typeface="Calibri" panose="020F0502020204030204" pitchFamily="34" charset="0"/>
              </a:rPr>
              <a:t> graders and 2% of 8</a:t>
            </a:r>
            <a:r>
              <a:rPr lang="en-US" sz="8700" baseline="30000" dirty="0">
                <a:latin typeface="Calibri" panose="020F0502020204030204" pitchFamily="34" charset="0"/>
                <a:ea typeface="Karla" pitchFamily="34" charset="-122"/>
                <a:cs typeface="Calibri" panose="020F0502020204030204" pitchFamily="34" charset="0"/>
              </a:rPr>
              <a:t>th</a:t>
            </a:r>
            <a:r>
              <a:rPr lang="en-US" sz="8700" dirty="0">
                <a:latin typeface="Calibri" panose="020F0502020204030204" pitchFamily="34" charset="0"/>
                <a:ea typeface="Karla" pitchFamily="34" charset="-122"/>
                <a:cs typeface="Calibri" panose="020F0502020204030204" pitchFamily="34" charset="0"/>
              </a:rPr>
              <a:t> graders.</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Just about 70% of Illinois marijuana users prefer smoking as the primary means of route of administration.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Nearly half (47.3%) of marijuana use in the state is for recreational purposes.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Sixty two percent of 12’th graders indicate that access to marijuana is easy or very easy.</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Students in 8 graders are the most likely (45%) to perceive the greatest risk in smoking marijuana once or twice a week with risk perception declining sharply by the 10</a:t>
            </a:r>
            <a:r>
              <a:rPr lang="en-US" sz="8700" baseline="30000" dirty="0">
                <a:latin typeface="Calibri" panose="020F0502020204030204" pitchFamily="34" charset="0"/>
                <a:ea typeface="Karla" pitchFamily="34" charset="-122"/>
                <a:cs typeface="Calibri" panose="020F0502020204030204" pitchFamily="34" charset="0"/>
              </a:rPr>
              <a:t>th</a:t>
            </a:r>
            <a:r>
              <a:rPr lang="en-US" sz="8700" dirty="0">
                <a:latin typeface="Calibri" panose="020F0502020204030204" pitchFamily="34" charset="0"/>
                <a:ea typeface="Karla" pitchFamily="34" charset="-122"/>
                <a:cs typeface="Calibri" panose="020F0502020204030204" pitchFamily="34" charset="0"/>
              </a:rPr>
              <a:t> grade.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Between 2012 and 2019, there have been sharp declines in the perceived risk of marijuana use among all age groups. However, 18- to 25-year-olds have consistently been the age group perceiving the lowest risk level. </a:t>
            </a:r>
          </a:p>
          <a:p>
            <a:endParaRPr lang="en-US" sz="8700" dirty="0">
              <a:latin typeface="Calibri" panose="020F0502020204030204" pitchFamily="34" charset="0"/>
              <a:ea typeface="Karla" pitchFamily="34" charset="-122"/>
              <a:cs typeface="Calibri" panose="020F0502020204030204" pitchFamily="34" charset="0"/>
            </a:endParaRPr>
          </a:p>
        </p:txBody>
      </p:sp>
      <p:sp>
        <p:nvSpPr>
          <p:cNvPr id="11" name="Object 13">
            <a:extLst>
              <a:ext uri="{FF2B5EF4-FFF2-40B4-BE49-F238E27FC236}">
                <a16:creationId xmlns:a16="http://schemas.microsoft.com/office/drawing/2014/main" id="{F8A57FD1-D6F4-724B-A6D1-E362C195DC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39</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008586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4714394"/>
            <a:ext cx="44201235" cy="2569847"/>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Summary of Research Findings from States Preceding Illinois in Cannabis Legalization</a:t>
            </a:r>
          </a:p>
        </p:txBody>
      </p:sp>
      <p:sp>
        <p:nvSpPr>
          <p:cNvPr id="13" name="Object 12"/>
          <p:cNvSpPr txBox="1"/>
          <p:nvPr/>
        </p:nvSpPr>
        <p:spPr>
          <a:xfrm>
            <a:off x="4810605" y="9465049"/>
            <a:ext cx="39994995" cy="17084680"/>
          </a:xfrm>
          <a:prstGeom prst="rect">
            <a:avLst/>
          </a:prstGeom>
          <a:noFill/>
        </p:spPr>
        <p:txBody>
          <a:bodyPr wrap="square" rtlCol="0" anchor="t"/>
          <a:lstStyle/>
          <a:p>
            <a:pPr>
              <a:buNone/>
            </a:pPr>
            <a:endParaRPr lang="en-US" sz="10000" dirty="0">
              <a:solidFill>
                <a:srgbClr val="000000"/>
              </a:solidFill>
              <a:ea typeface="Karla" pitchFamily="34" charset="-122"/>
              <a:cs typeface="Calibri" panose="020F0502020204030204" pitchFamily="34" charset="0"/>
            </a:endParaRPr>
          </a:p>
          <a:p>
            <a:pPr marL="1143000" indent="-1143000">
              <a:buFont typeface="Courier New" panose="02070309020205020404" pitchFamily="49" charset="0"/>
              <a:buChar char="o"/>
            </a:pPr>
            <a:r>
              <a:rPr lang="en-US" sz="12000" b="1" dirty="0">
                <a:solidFill>
                  <a:schemeClr val="accent1"/>
                </a:solidFill>
                <a:latin typeface="Calibri" panose="020F0502020204030204" pitchFamily="34" charset="0"/>
                <a:ea typeface="Karla" pitchFamily="34" charset="-122"/>
                <a:cs typeface="Calibri" panose="020F0502020204030204" pitchFamily="34" charset="0"/>
              </a:rPr>
              <a:t>California</a:t>
            </a:r>
            <a:r>
              <a:rPr lang="en-US" sz="12000" dirty="0">
                <a:solidFill>
                  <a:srgbClr val="000000"/>
                </a:solidFill>
                <a:latin typeface="Calibri" panose="020F0502020204030204" pitchFamily="34" charset="0"/>
                <a:ea typeface="Karla" pitchFamily="34" charset="-122"/>
                <a:cs typeface="Calibri" panose="020F0502020204030204" pitchFamily="34" charset="0"/>
              </a:rPr>
              <a:t> first to legalize medical marijuana (LMM) in 1996; </a:t>
            </a:r>
            <a:r>
              <a:rPr lang="en-US" sz="12000" b="1" dirty="0">
                <a:solidFill>
                  <a:schemeClr val="accent1"/>
                </a:solidFill>
                <a:latin typeface="Calibri" panose="020F0502020204030204" pitchFamily="34" charset="0"/>
                <a:ea typeface="Karla" pitchFamily="34" charset="-122"/>
                <a:cs typeface="Calibri" panose="020F0502020204030204" pitchFamily="34" charset="0"/>
              </a:rPr>
              <a:t>35</a:t>
            </a:r>
            <a:r>
              <a:rPr lang="en-US" sz="12000" dirty="0">
                <a:solidFill>
                  <a:srgbClr val="000000"/>
                </a:solidFill>
                <a:latin typeface="Calibri" panose="020F0502020204030204" pitchFamily="34" charset="0"/>
                <a:ea typeface="Karla" pitchFamily="34" charset="-122"/>
                <a:cs typeface="Calibri" panose="020F0502020204030204" pitchFamily="34" charset="0"/>
              </a:rPr>
              <a:t> </a:t>
            </a:r>
            <a:r>
              <a:rPr lang="en-US" sz="12000" b="1" dirty="0">
                <a:solidFill>
                  <a:schemeClr val="accent1"/>
                </a:solidFill>
                <a:latin typeface="Calibri" panose="020F0502020204030204" pitchFamily="34" charset="0"/>
                <a:ea typeface="Karla" pitchFamily="34" charset="-122"/>
                <a:cs typeface="Calibri" panose="020F0502020204030204" pitchFamily="34" charset="0"/>
              </a:rPr>
              <a:t>additional</a:t>
            </a:r>
            <a:r>
              <a:rPr lang="en-US" sz="12000" dirty="0">
                <a:solidFill>
                  <a:srgbClr val="000000"/>
                </a:solidFill>
                <a:latin typeface="Calibri" panose="020F0502020204030204" pitchFamily="34" charset="0"/>
                <a:ea typeface="Karla" pitchFamily="34" charset="-122"/>
                <a:cs typeface="Calibri" panose="020F0502020204030204" pitchFamily="34" charset="0"/>
              </a:rPr>
              <a:t> </a:t>
            </a:r>
            <a:r>
              <a:rPr lang="en-US" sz="12000" b="1" dirty="0">
                <a:solidFill>
                  <a:schemeClr val="accent1"/>
                </a:solidFill>
                <a:latin typeface="Calibri" panose="020F0502020204030204" pitchFamily="34" charset="0"/>
                <a:ea typeface="Karla" pitchFamily="34" charset="-122"/>
                <a:cs typeface="Calibri" panose="020F0502020204030204" pitchFamily="34" charset="0"/>
              </a:rPr>
              <a:t>states</a:t>
            </a:r>
            <a:r>
              <a:rPr lang="en-US" sz="12000" dirty="0">
                <a:solidFill>
                  <a:srgbClr val="000000"/>
                </a:solidFill>
                <a:latin typeface="Calibri" panose="020F0502020204030204" pitchFamily="34" charset="0"/>
                <a:ea typeface="Karla" pitchFamily="34" charset="-122"/>
                <a:cs typeface="Calibri" panose="020F0502020204030204" pitchFamily="34" charset="0"/>
              </a:rPr>
              <a:t> (including Illinois) and </a:t>
            </a:r>
            <a:r>
              <a:rPr lang="en-US" sz="12000" b="1" dirty="0">
                <a:solidFill>
                  <a:schemeClr val="accent1"/>
                </a:solidFill>
                <a:latin typeface="Calibri" panose="020F0502020204030204" pitchFamily="34" charset="0"/>
                <a:ea typeface="Karla" pitchFamily="34" charset="-122"/>
                <a:cs typeface="Calibri" panose="020F0502020204030204" pitchFamily="34" charset="0"/>
              </a:rPr>
              <a:t>D.C.</a:t>
            </a:r>
            <a:r>
              <a:rPr lang="en-US" sz="12000" dirty="0">
                <a:solidFill>
                  <a:srgbClr val="000000"/>
                </a:solidFill>
                <a:latin typeface="Calibri" panose="020F0502020204030204" pitchFamily="34" charset="0"/>
                <a:ea typeface="Karla" pitchFamily="34" charset="-122"/>
                <a:cs typeface="Calibri" panose="020F0502020204030204" pitchFamily="34" charset="0"/>
              </a:rPr>
              <a:t> have since legalized medical marijuana</a:t>
            </a:r>
          </a:p>
          <a:p>
            <a:pPr marL="1143000" indent="-1143000">
              <a:buFont typeface="Courier New" panose="02070309020205020404" pitchFamily="49" charset="0"/>
              <a:buChar char="o"/>
            </a:pPr>
            <a:endParaRPr lang="en-US" sz="12000" dirty="0">
              <a:solidFill>
                <a:srgbClr val="000000"/>
              </a:solidFill>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endParaRPr lang="en-US" sz="12000" dirty="0">
              <a:solidFill>
                <a:srgbClr val="000000"/>
              </a:solidFill>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12000" b="1" dirty="0">
                <a:solidFill>
                  <a:schemeClr val="accent1"/>
                </a:solidFill>
                <a:latin typeface="Calibri" panose="020F0502020204030204" pitchFamily="34" charset="0"/>
                <a:ea typeface="Karla" pitchFamily="34" charset="-122"/>
                <a:cs typeface="Calibri" panose="020F0502020204030204" pitchFamily="34" charset="0"/>
              </a:rPr>
              <a:t>Colorado</a:t>
            </a:r>
            <a:r>
              <a:rPr lang="en-US" sz="12000" dirty="0">
                <a:solidFill>
                  <a:srgbClr val="000000"/>
                </a:solidFill>
                <a:latin typeface="Calibri" panose="020F0502020204030204" pitchFamily="34" charset="0"/>
                <a:ea typeface="Karla" pitchFamily="34" charset="-122"/>
                <a:cs typeface="Calibri" panose="020F0502020204030204" pitchFamily="34" charset="0"/>
              </a:rPr>
              <a:t> and </a:t>
            </a:r>
            <a:r>
              <a:rPr lang="en-US" sz="12000" b="1" dirty="0">
                <a:solidFill>
                  <a:schemeClr val="accent1"/>
                </a:solidFill>
                <a:latin typeface="Calibri" panose="020F0502020204030204" pitchFamily="34" charset="0"/>
                <a:ea typeface="Karla" pitchFamily="34" charset="-122"/>
                <a:cs typeface="Calibri" panose="020F0502020204030204" pitchFamily="34" charset="0"/>
              </a:rPr>
              <a:t>Washington</a:t>
            </a:r>
            <a:r>
              <a:rPr lang="en-US" sz="12000" dirty="0">
                <a:solidFill>
                  <a:srgbClr val="000000"/>
                </a:solidFill>
                <a:latin typeface="Calibri" panose="020F0502020204030204" pitchFamily="34" charset="0"/>
                <a:ea typeface="Karla" pitchFamily="34" charset="-122"/>
                <a:cs typeface="Calibri" panose="020F0502020204030204" pitchFamily="34" charset="0"/>
              </a:rPr>
              <a:t> were the first two states to legalize recreational marijuana (LRM) in 2012 (taking effect in 2014); </a:t>
            </a:r>
            <a:r>
              <a:rPr lang="en-US" sz="12000" b="1" dirty="0">
                <a:solidFill>
                  <a:schemeClr val="accent1"/>
                </a:solidFill>
                <a:latin typeface="Calibri" panose="020F0502020204030204" pitchFamily="34" charset="0"/>
                <a:ea typeface="Karla" pitchFamily="34" charset="-122"/>
                <a:cs typeface="Calibri" panose="020F0502020204030204" pitchFamily="34" charset="0"/>
              </a:rPr>
              <a:t>16 states </a:t>
            </a:r>
            <a:r>
              <a:rPr lang="en-US" sz="12000" dirty="0">
                <a:solidFill>
                  <a:srgbClr val="000000"/>
                </a:solidFill>
                <a:latin typeface="Calibri" panose="020F0502020204030204" pitchFamily="34" charset="0"/>
                <a:ea typeface="Karla" pitchFamily="34" charset="-122"/>
                <a:cs typeface="Calibri" panose="020F0502020204030204" pitchFamily="34" charset="0"/>
              </a:rPr>
              <a:t>and </a:t>
            </a:r>
            <a:r>
              <a:rPr lang="en-US" sz="12000" b="1" dirty="0">
                <a:solidFill>
                  <a:schemeClr val="accent1"/>
                </a:solidFill>
                <a:latin typeface="Calibri" panose="020F0502020204030204" pitchFamily="34" charset="0"/>
                <a:ea typeface="Karla" pitchFamily="34" charset="-122"/>
                <a:cs typeface="Calibri" panose="020F0502020204030204" pitchFamily="34" charset="0"/>
              </a:rPr>
              <a:t>DC</a:t>
            </a:r>
            <a:r>
              <a:rPr lang="en-US" sz="12000" dirty="0">
                <a:solidFill>
                  <a:srgbClr val="000000"/>
                </a:solidFill>
                <a:latin typeface="Calibri" panose="020F0502020204030204" pitchFamily="34" charset="0"/>
                <a:ea typeface="Karla" pitchFamily="34" charset="-122"/>
                <a:cs typeface="Calibri" panose="020F0502020204030204" pitchFamily="34" charset="0"/>
              </a:rPr>
              <a:t> have since passed RML</a:t>
            </a:r>
          </a:p>
          <a:p>
            <a:pPr>
              <a:buNone/>
            </a:pPr>
            <a:endParaRPr lang="en-US" sz="10000" dirty="0">
              <a:solidFill>
                <a:srgbClr val="000000"/>
              </a:solidFill>
              <a:ea typeface="Karla" pitchFamily="34" charset="-122"/>
              <a:cs typeface="Calibri" panose="020F0502020204030204" pitchFamily="34" charset="0"/>
            </a:endParaRPr>
          </a:p>
        </p:txBody>
      </p:sp>
      <p:sp>
        <p:nvSpPr>
          <p:cNvPr id="8" name="Rectangle 7">
            <a:extLst>
              <a:ext uri="{FF2B5EF4-FFF2-40B4-BE49-F238E27FC236}">
                <a16:creationId xmlns:a16="http://schemas.microsoft.com/office/drawing/2014/main" id="{043D237C-CF5E-A947-A965-1598048552E7}"/>
              </a:ext>
            </a:extLst>
          </p:cNvPr>
          <p:cNvSpPr/>
          <p:nvPr/>
        </p:nvSpPr>
        <p:spPr>
          <a:xfrm>
            <a:off x="6492241" y="30501750"/>
            <a:ext cx="41758138"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Anderson, D. M., &amp; Rees, D. I. (April 2021). The public health effects of legalizing marijuana. National Bureau of Economic Research (working paper 28647). Available at: http://</a:t>
            </a:r>
            <a:r>
              <a:rPr lang="en-US" sz="7000" i="1" dirty="0" err="1">
                <a:latin typeface="Calibri" panose="020F0502020204030204" pitchFamily="34" charset="0"/>
                <a:cs typeface="Calibri" panose="020F0502020204030204" pitchFamily="34" charset="0"/>
              </a:rPr>
              <a:t>www.nber.org</a:t>
            </a:r>
            <a:r>
              <a:rPr lang="en-US" sz="7000" i="1" dirty="0">
                <a:latin typeface="Calibri" panose="020F0502020204030204" pitchFamily="34" charset="0"/>
                <a:cs typeface="Calibri" panose="020F0502020204030204" pitchFamily="34" charset="0"/>
              </a:rPr>
              <a:t>/papers/w28647 </a:t>
            </a:r>
          </a:p>
        </p:txBody>
      </p:sp>
      <p:sp>
        <p:nvSpPr>
          <p:cNvPr id="11" name="Object 13">
            <a:extLst>
              <a:ext uri="{FF2B5EF4-FFF2-40B4-BE49-F238E27FC236}">
                <a16:creationId xmlns:a16="http://schemas.microsoft.com/office/drawing/2014/main" id="{2F49E3CF-165A-AE47-9DBB-621B483686AE}"/>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046623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9" name="Object 13">
            <a:extLst>
              <a:ext uri="{FF2B5EF4-FFF2-40B4-BE49-F238E27FC236}">
                <a16:creationId xmlns:a16="http://schemas.microsoft.com/office/drawing/2014/main" id="{3B209C06-4591-7F41-B922-7EA809014F04}"/>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40</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
        <p:nvSpPr>
          <p:cNvPr id="8" name="Object 9">
            <a:extLst>
              <a:ext uri="{FF2B5EF4-FFF2-40B4-BE49-F238E27FC236}">
                <a16:creationId xmlns:a16="http://schemas.microsoft.com/office/drawing/2014/main" id="{4BDDDB1E-9B8A-4358-8AEA-151610055249}"/>
              </a:ext>
            </a:extLst>
          </p:cNvPr>
          <p:cNvSpPr txBox="1"/>
          <p:nvPr/>
        </p:nvSpPr>
        <p:spPr>
          <a:xfrm>
            <a:off x="4810606" y="3680113"/>
            <a:ext cx="3738170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Frequency</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088979E-FABB-D449-B59F-E0C50BD63E21}"/>
              </a:ext>
            </a:extLst>
          </p:cNvPr>
          <p:cNvPicPr>
            <a:picLocks noChangeAspect="1"/>
          </p:cNvPicPr>
          <p:nvPr/>
        </p:nvPicPr>
        <p:blipFill>
          <a:blip r:embed="rId5"/>
          <a:stretch>
            <a:fillRect/>
          </a:stretch>
        </p:blipFill>
        <p:spPr>
          <a:xfrm>
            <a:off x="9273722" y="6839078"/>
            <a:ext cx="34852894" cy="22134986"/>
          </a:xfrm>
          <a:prstGeom prst="rect">
            <a:avLst/>
          </a:prstGeom>
        </p:spPr>
      </p:pic>
      <p:sp>
        <p:nvSpPr>
          <p:cNvPr id="11" name="Rectangle 10">
            <a:extLst>
              <a:ext uri="{FF2B5EF4-FFF2-40B4-BE49-F238E27FC236}">
                <a16:creationId xmlns:a16="http://schemas.microsoft.com/office/drawing/2014/main" id="{5448DEBE-323B-4C21-86FB-76BAB827F890}"/>
              </a:ext>
            </a:extLst>
          </p:cNvPr>
          <p:cNvSpPr/>
          <p:nvPr/>
        </p:nvSpPr>
        <p:spPr>
          <a:xfrm>
            <a:off x="7241013" y="29672817"/>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spTree>
    <p:extLst>
      <p:ext uri="{BB962C8B-B14F-4D97-AF65-F5344CB8AC3E}">
        <p14:creationId xmlns:p14="http://schemas.microsoft.com/office/powerpoint/2010/main" val="4261648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2" name="Picture 1">
            <a:extLst>
              <a:ext uri="{FF2B5EF4-FFF2-40B4-BE49-F238E27FC236}">
                <a16:creationId xmlns:a16="http://schemas.microsoft.com/office/drawing/2014/main" id="{5284B4EF-BC80-B94E-A382-C9236B30657E}"/>
              </a:ext>
            </a:extLst>
          </p:cNvPr>
          <p:cNvPicPr>
            <a:picLocks noChangeAspect="1"/>
          </p:cNvPicPr>
          <p:nvPr/>
        </p:nvPicPr>
        <p:blipFill>
          <a:blip r:embed="rId5"/>
          <a:stretch>
            <a:fillRect/>
          </a:stretch>
        </p:blipFill>
        <p:spPr>
          <a:xfrm>
            <a:off x="9071429" y="6580750"/>
            <a:ext cx="35349632" cy="22486294"/>
          </a:xfrm>
          <a:prstGeom prst="rect">
            <a:avLst/>
          </a:prstGeom>
        </p:spPr>
      </p:pic>
      <p:sp>
        <p:nvSpPr>
          <p:cNvPr id="11" name="Rectangle 10">
            <a:extLst>
              <a:ext uri="{FF2B5EF4-FFF2-40B4-BE49-F238E27FC236}">
                <a16:creationId xmlns:a16="http://schemas.microsoft.com/office/drawing/2014/main" id="{3CA24BCA-DBA1-4F4D-A9DA-BF18FBDCB04F}"/>
              </a:ext>
            </a:extLst>
          </p:cNvPr>
          <p:cNvSpPr/>
          <p:nvPr/>
        </p:nvSpPr>
        <p:spPr>
          <a:xfrm>
            <a:off x="7241013" y="29672817"/>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sp>
        <p:nvSpPr>
          <p:cNvPr id="10" name="Object 13">
            <a:extLst>
              <a:ext uri="{FF2B5EF4-FFF2-40B4-BE49-F238E27FC236}">
                <a16:creationId xmlns:a16="http://schemas.microsoft.com/office/drawing/2014/main" id="{B4CB6B15-9A0D-384A-8E78-ED09A8E80B70}"/>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41</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
        <p:nvSpPr>
          <p:cNvPr id="12" name="Object 9">
            <a:extLst>
              <a:ext uri="{FF2B5EF4-FFF2-40B4-BE49-F238E27FC236}">
                <a16:creationId xmlns:a16="http://schemas.microsoft.com/office/drawing/2014/main" id="{2D222F89-8C5F-6F4B-A69B-87B876D8363D}"/>
              </a:ext>
            </a:extLst>
          </p:cNvPr>
          <p:cNvSpPr txBox="1"/>
          <p:nvPr/>
        </p:nvSpPr>
        <p:spPr>
          <a:xfrm>
            <a:off x="4810606" y="3680113"/>
            <a:ext cx="37381706"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Frequency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2206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6" name="Picture 5">
            <a:extLst>
              <a:ext uri="{FF2B5EF4-FFF2-40B4-BE49-F238E27FC236}">
                <a16:creationId xmlns:a16="http://schemas.microsoft.com/office/drawing/2014/main" id="{FF3DF6AE-EB46-964B-B706-0700B99478D3}"/>
              </a:ext>
            </a:extLst>
          </p:cNvPr>
          <p:cNvPicPr>
            <a:picLocks noChangeAspect="1"/>
          </p:cNvPicPr>
          <p:nvPr/>
        </p:nvPicPr>
        <p:blipFill>
          <a:blip r:embed="rId5"/>
          <a:stretch>
            <a:fillRect/>
          </a:stretch>
        </p:blipFill>
        <p:spPr>
          <a:xfrm>
            <a:off x="8740072" y="6810380"/>
            <a:ext cx="34850292" cy="22349644"/>
          </a:xfrm>
          <a:prstGeom prst="rect">
            <a:avLst/>
          </a:prstGeom>
        </p:spPr>
      </p:pic>
      <p:sp>
        <p:nvSpPr>
          <p:cNvPr id="8" name="Object 9">
            <a:extLst>
              <a:ext uri="{FF2B5EF4-FFF2-40B4-BE49-F238E27FC236}">
                <a16:creationId xmlns:a16="http://schemas.microsoft.com/office/drawing/2014/main" id="{0B32F291-4BA0-45F7-84B1-C949079C7A43}"/>
              </a:ext>
            </a:extLst>
          </p:cNvPr>
          <p:cNvSpPr txBox="1"/>
          <p:nvPr/>
        </p:nvSpPr>
        <p:spPr>
          <a:xfrm>
            <a:off x="4702797" y="3478131"/>
            <a:ext cx="40139373"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Method of Use</a:t>
            </a: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A69504A2-AFE8-4340-AD16-F13006C43EC8}"/>
              </a:ext>
            </a:extLst>
          </p:cNvPr>
          <p:cNvSpPr/>
          <p:nvPr/>
        </p:nvSpPr>
        <p:spPr>
          <a:xfrm>
            <a:off x="5421085" y="29618839"/>
            <a:ext cx="41997085" cy="3323987"/>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Centers for Disease Control and Prevention (CDC). Behavioral Risk Factor Surveillance System Survey Data. Atlanta, Georgia: U.S. Department of Health and Human Services, Centers for Disease Control and Prevention, (2019).</a:t>
            </a:r>
          </a:p>
        </p:txBody>
      </p:sp>
      <p:sp>
        <p:nvSpPr>
          <p:cNvPr id="11" name="Object 13">
            <a:extLst>
              <a:ext uri="{FF2B5EF4-FFF2-40B4-BE49-F238E27FC236}">
                <a16:creationId xmlns:a16="http://schemas.microsoft.com/office/drawing/2014/main" id="{DC898B7B-5A3A-E74D-AAD9-C23C04316134}"/>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42</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802591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6" name="Picture 5">
            <a:extLst>
              <a:ext uri="{FF2B5EF4-FFF2-40B4-BE49-F238E27FC236}">
                <a16:creationId xmlns:a16="http://schemas.microsoft.com/office/drawing/2014/main" id="{B3B9D279-0EF5-CB4C-83DB-1760C851BAFB}"/>
              </a:ext>
            </a:extLst>
          </p:cNvPr>
          <p:cNvPicPr>
            <a:picLocks noChangeAspect="1"/>
          </p:cNvPicPr>
          <p:nvPr/>
        </p:nvPicPr>
        <p:blipFill>
          <a:blip r:embed="rId5"/>
          <a:stretch>
            <a:fillRect/>
          </a:stretch>
        </p:blipFill>
        <p:spPr>
          <a:xfrm>
            <a:off x="8356997" y="6640909"/>
            <a:ext cx="35617239" cy="22456135"/>
          </a:xfrm>
          <a:prstGeom prst="rect">
            <a:avLst/>
          </a:prstGeom>
        </p:spPr>
      </p:pic>
      <p:sp>
        <p:nvSpPr>
          <p:cNvPr id="10" name="Rectangle 9">
            <a:extLst>
              <a:ext uri="{FF2B5EF4-FFF2-40B4-BE49-F238E27FC236}">
                <a16:creationId xmlns:a16="http://schemas.microsoft.com/office/drawing/2014/main" id="{119B2A5D-FCDC-4D60-B4A7-15899515272C}"/>
              </a:ext>
            </a:extLst>
          </p:cNvPr>
          <p:cNvSpPr/>
          <p:nvPr/>
        </p:nvSpPr>
        <p:spPr>
          <a:xfrm>
            <a:off x="7241013" y="29672817"/>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sp>
        <p:nvSpPr>
          <p:cNvPr id="11" name="Object 13">
            <a:extLst>
              <a:ext uri="{FF2B5EF4-FFF2-40B4-BE49-F238E27FC236}">
                <a16:creationId xmlns:a16="http://schemas.microsoft.com/office/drawing/2014/main" id="{229308B8-B40D-8C43-BFC2-65FBBEF9A0E3}"/>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43</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
        <p:nvSpPr>
          <p:cNvPr id="12" name="Object 9">
            <a:extLst>
              <a:ext uri="{FF2B5EF4-FFF2-40B4-BE49-F238E27FC236}">
                <a16:creationId xmlns:a16="http://schemas.microsoft.com/office/drawing/2014/main" id="{089F03BD-A1D2-2348-82D1-ACCBE96E21E6}"/>
              </a:ext>
            </a:extLst>
          </p:cNvPr>
          <p:cNvSpPr txBox="1"/>
          <p:nvPr/>
        </p:nvSpPr>
        <p:spPr>
          <a:xfrm>
            <a:off x="4702797" y="3478131"/>
            <a:ext cx="40139373"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Method of Use</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06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484201C5-3E6B-4ED4-B571-E54E5345BBD5}"/>
              </a:ext>
            </a:extLst>
          </p:cNvPr>
          <p:cNvSpPr txBox="1"/>
          <p:nvPr/>
        </p:nvSpPr>
        <p:spPr>
          <a:xfrm>
            <a:off x="5015618" y="2995093"/>
            <a:ext cx="39513731"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Reason for Use</a:t>
            </a: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68DB48A-035B-7E49-AD90-D2186EEC0B56}"/>
              </a:ext>
            </a:extLst>
          </p:cNvPr>
          <p:cNvSpPr/>
          <p:nvPr/>
        </p:nvSpPr>
        <p:spPr>
          <a:xfrm>
            <a:off x="5572400" y="29379134"/>
            <a:ext cx="41997085" cy="3323987"/>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Centers for Disease Control and Prevention (CDC). Behavioral Risk Factor Surveillance System Survey Data. Atlanta, Georgia: U.S. Department of Health and Human Services, Centers for Disease Control and Prevention, (2019).</a:t>
            </a:r>
          </a:p>
        </p:txBody>
      </p:sp>
      <p:pic>
        <p:nvPicPr>
          <p:cNvPr id="2" name="Picture 1">
            <a:extLst>
              <a:ext uri="{FF2B5EF4-FFF2-40B4-BE49-F238E27FC236}">
                <a16:creationId xmlns:a16="http://schemas.microsoft.com/office/drawing/2014/main" id="{7D7F5A5A-56DB-42B6-B93C-80B605081296}"/>
              </a:ext>
            </a:extLst>
          </p:cNvPr>
          <p:cNvPicPr>
            <a:picLocks noChangeAspect="1"/>
          </p:cNvPicPr>
          <p:nvPr/>
        </p:nvPicPr>
        <p:blipFill>
          <a:blip r:embed="rId5"/>
          <a:stretch>
            <a:fillRect/>
          </a:stretch>
        </p:blipFill>
        <p:spPr>
          <a:xfrm>
            <a:off x="9919618" y="6447194"/>
            <a:ext cx="30960764" cy="21852195"/>
          </a:xfrm>
          <a:prstGeom prst="rect">
            <a:avLst/>
          </a:prstGeom>
        </p:spPr>
      </p:pic>
      <p:sp>
        <p:nvSpPr>
          <p:cNvPr id="11" name="Object 13">
            <a:extLst>
              <a:ext uri="{FF2B5EF4-FFF2-40B4-BE49-F238E27FC236}">
                <a16:creationId xmlns:a16="http://schemas.microsoft.com/office/drawing/2014/main" id="{8BC741FD-9ABC-D14C-83F2-B6F354A7D82C}"/>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44</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956991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E747A6C2-6713-48DB-A79C-755255FCD6FC}"/>
              </a:ext>
            </a:extLst>
          </p:cNvPr>
          <p:cNvSpPr txBox="1"/>
          <p:nvPr/>
        </p:nvSpPr>
        <p:spPr>
          <a:xfrm>
            <a:off x="4810605" y="3680113"/>
            <a:ext cx="42641941"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Ease of Access</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9FD4976-D601-9047-9BA3-B116DC5A5D98}"/>
              </a:ext>
            </a:extLst>
          </p:cNvPr>
          <p:cNvPicPr>
            <a:picLocks noChangeAspect="1"/>
          </p:cNvPicPr>
          <p:nvPr/>
        </p:nvPicPr>
        <p:blipFill>
          <a:blip r:embed="rId5"/>
          <a:stretch>
            <a:fillRect/>
          </a:stretch>
        </p:blipFill>
        <p:spPr>
          <a:xfrm>
            <a:off x="9039519" y="6931763"/>
            <a:ext cx="35374195" cy="22145618"/>
          </a:xfrm>
          <a:prstGeom prst="rect">
            <a:avLst/>
          </a:prstGeom>
        </p:spPr>
      </p:pic>
      <p:sp>
        <p:nvSpPr>
          <p:cNvPr id="10" name="Rectangle 9">
            <a:extLst>
              <a:ext uri="{FF2B5EF4-FFF2-40B4-BE49-F238E27FC236}">
                <a16:creationId xmlns:a16="http://schemas.microsoft.com/office/drawing/2014/main" id="{74A8D2D4-B829-40C1-AC86-801874E7CB86}"/>
              </a:ext>
            </a:extLst>
          </p:cNvPr>
          <p:cNvSpPr/>
          <p:nvPr/>
        </p:nvSpPr>
        <p:spPr>
          <a:xfrm>
            <a:off x="7241013" y="29672817"/>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sp>
        <p:nvSpPr>
          <p:cNvPr id="12" name="Object 13">
            <a:extLst>
              <a:ext uri="{FF2B5EF4-FFF2-40B4-BE49-F238E27FC236}">
                <a16:creationId xmlns:a16="http://schemas.microsoft.com/office/drawing/2014/main" id="{F76863B5-A615-7044-85C2-5301C1A2FA1B}"/>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45</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209342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Object 9">
            <a:extLst>
              <a:ext uri="{FF2B5EF4-FFF2-40B4-BE49-F238E27FC236}">
                <a16:creationId xmlns:a16="http://schemas.microsoft.com/office/drawing/2014/main" id="{35943A7B-5636-424F-BBDE-381E2CE4D4E3}"/>
              </a:ext>
            </a:extLst>
          </p:cNvPr>
          <p:cNvSpPr txBox="1"/>
          <p:nvPr/>
        </p:nvSpPr>
        <p:spPr>
          <a:xfrm>
            <a:off x="4810606" y="3218048"/>
            <a:ext cx="42080388"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Perceived Risk</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03019C-63C7-494F-8F81-B6448483C2F8}"/>
              </a:ext>
            </a:extLst>
          </p:cNvPr>
          <p:cNvPicPr>
            <a:picLocks noChangeAspect="1"/>
          </p:cNvPicPr>
          <p:nvPr/>
        </p:nvPicPr>
        <p:blipFill>
          <a:blip r:embed="rId5"/>
          <a:stretch>
            <a:fillRect/>
          </a:stretch>
        </p:blipFill>
        <p:spPr>
          <a:xfrm>
            <a:off x="6671127" y="7751205"/>
            <a:ext cx="40219867" cy="20322737"/>
          </a:xfrm>
          <a:prstGeom prst="rect">
            <a:avLst/>
          </a:prstGeom>
        </p:spPr>
      </p:pic>
      <p:sp>
        <p:nvSpPr>
          <p:cNvPr id="10" name="Rectangle 9">
            <a:extLst>
              <a:ext uri="{FF2B5EF4-FFF2-40B4-BE49-F238E27FC236}">
                <a16:creationId xmlns:a16="http://schemas.microsoft.com/office/drawing/2014/main" id="{E1420375-7895-4FE0-91FF-58AF4E1907BD}"/>
              </a:ext>
            </a:extLst>
          </p:cNvPr>
          <p:cNvSpPr/>
          <p:nvPr/>
        </p:nvSpPr>
        <p:spPr>
          <a:xfrm>
            <a:off x="7241013" y="29672817"/>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sp>
        <p:nvSpPr>
          <p:cNvPr id="11" name="Object 13">
            <a:extLst>
              <a:ext uri="{FF2B5EF4-FFF2-40B4-BE49-F238E27FC236}">
                <a16:creationId xmlns:a16="http://schemas.microsoft.com/office/drawing/2014/main" id="{9A806FFE-DCAF-4D41-BB1C-1605718C49FC}"/>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46</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243939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Rectangle 7">
            <a:extLst>
              <a:ext uri="{FF2B5EF4-FFF2-40B4-BE49-F238E27FC236}">
                <a16:creationId xmlns:a16="http://schemas.microsoft.com/office/drawing/2014/main" id="{45B69F7C-64EE-3B40-B055-CA448FD9CB66}"/>
              </a:ext>
            </a:extLst>
          </p:cNvPr>
          <p:cNvSpPr/>
          <p:nvPr/>
        </p:nvSpPr>
        <p:spPr>
          <a:xfrm>
            <a:off x="5074405" y="30030063"/>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E59BB4-B01E-E441-9D99-3CAA4F992B21}"/>
              </a:ext>
            </a:extLst>
          </p:cNvPr>
          <p:cNvPicPr>
            <a:picLocks noChangeAspect="1"/>
          </p:cNvPicPr>
          <p:nvPr/>
        </p:nvPicPr>
        <p:blipFill>
          <a:blip r:embed="rId5"/>
          <a:stretch>
            <a:fillRect/>
          </a:stretch>
        </p:blipFill>
        <p:spPr>
          <a:xfrm>
            <a:off x="11147879" y="6666050"/>
            <a:ext cx="31045150" cy="22632916"/>
          </a:xfrm>
          <a:prstGeom prst="rect">
            <a:avLst/>
          </a:prstGeom>
        </p:spPr>
      </p:pic>
      <p:sp>
        <p:nvSpPr>
          <p:cNvPr id="10" name="Object 13">
            <a:extLst>
              <a:ext uri="{FF2B5EF4-FFF2-40B4-BE49-F238E27FC236}">
                <a16:creationId xmlns:a16="http://schemas.microsoft.com/office/drawing/2014/main" id="{DE55A619-E9A1-E642-9D93-F274C4E3C6D0}"/>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47</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
        <p:nvSpPr>
          <p:cNvPr id="12" name="Object 9">
            <a:extLst>
              <a:ext uri="{FF2B5EF4-FFF2-40B4-BE49-F238E27FC236}">
                <a16:creationId xmlns:a16="http://schemas.microsoft.com/office/drawing/2014/main" id="{441AC4D6-279B-8943-A24B-CE89C491911D}"/>
              </a:ext>
            </a:extLst>
          </p:cNvPr>
          <p:cNvSpPr txBox="1"/>
          <p:nvPr/>
        </p:nvSpPr>
        <p:spPr>
          <a:xfrm>
            <a:off x="4714353" y="2582954"/>
            <a:ext cx="42080388"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Characteristics of Cannabis Use – Perceived Risk</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9159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152400" y="152400"/>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0" y="733978"/>
            <a:ext cx="50800000" cy="35369814"/>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4000885" y="21876602"/>
            <a:ext cx="40974710" cy="6698398"/>
          </a:xfrm>
          <a:prstGeom prst="rect">
            <a:avLst/>
          </a:prstGeom>
          <a:noFill/>
        </p:spPr>
        <p:txBody>
          <a:bodyPr wrap="square" rtlCol="0" anchor="ctr"/>
          <a:lstStyle/>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Cannabis Use Disorder </a:t>
            </a:r>
          </a:p>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and Treatment Characteristics</a:t>
            </a:r>
            <a:endParaRPr lang="en-US" sz="24000"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90175EED-9B5F-774D-8B19-6211948A7416}"/>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48</a:t>
            </a:fld>
            <a:endParaRPr lang="en-US" sz="5700" dirty="0">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922724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Cannabis Use Disorder and Treatment Highlights</a:t>
            </a:r>
          </a:p>
        </p:txBody>
      </p:sp>
      <p:sp>
        <p:nvSpPr>
          <p:cNvPr id="13" name="Object 12"/>
          <p:cNvSpPr txBox="1"/>
          <p:nvPr/>
        </p:nvSpPr>
        <p:spPr>
          <a:xfrm>
            <a:off x="4810605" y="6802908"/>
            <a:ext cx="43461421" cy="20510394"/>
          </a:xfrm>
          <a:prstGeom prst="rect">
            <a:avLst/>
          </a:prstGeom>
          <a:noFill/>
        </p:spPr>
        <p:txBody>
          <a:bodyPr wrap="square" rtlCol="0" anchor="t"/>
          <a:lstStyle/>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Less than two percent of Illinois residents 12 years of age or older meet DSM criteria for a past-year cannabis use disorder (CUD). However, this increases to 7.2% among 18- to 25-year-olds, the group with the highest prevalence of CUD.</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The prevalence of CUD has been increasing among 18- to 25-year-olds since 2017 and 12- to 17-year-olds since 2018.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Claims data for Illinoisan’s on Medicaid indicate that 17% (28,961) that received any kind of substance use treatment in 2018 received treatment for a CUD.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Similarly, 16.8% of admissions (N = 23,602) to publicly funded treatment in Illinois (including those on Medicaid) between 2017 and 2019 had cannabis as their primary substance.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endParaRPr lang="en-US" sz="8700" dirty="0">
              <a:latin typeface="Calibri" panose="020F0502020204030204" pitchFamily="34" charset="0"/>
              <a:ea typeface="Karla" pitchFamily="34" charset="-122"/>
              <a:cs typeface="Calibri" panose="020F0502020204030204" pitchFamily="34" charset="0"/>
            </a:endParaRPr>
          </a:p>
        </p:txBody>
      </p:sp>
      <p:sp>
        <p:nvSpPr>
          <p:cNvPr id="11" name="Object 13">
            <a:extLst>
              <a:ext uri="{FF2B5EF4-FFF2-40B4-BE49-F238E27FC236}">
                <a16:creationId xmlns:a16="http://schemas.microsoft.com/office/drawing/2014/main" id="{F8A57FD1-D6F4-724B-A6D1-E362C195DC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49</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814236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40454681"/>
          </a:xfrm>
          <a:prstGeom prst="rect">
            <a:avLst/>
          </a:prstGeom>
        </p:spPr>
      </p:pic>
      <p:pic>
        <p:nvPicPr>
          <p:cNvPr id="4" name="Object 3" descr="preencoded.png"/>
          <p:cNvPicPr>
            <a:picLocks noChangeAspect="1"/>
          </p:cNvPicPr>
          <p:nvPr/>
        </p:nvPicPr>
        <p:blipFill>
          <a:blip r:embed="rId4"/>
          <a:stretch>
            <a:fillRect/>
          </a:stretch>
        </p:blipFill>
        <p:spPr>
          <a:xfrm>
            <a:off x="0" y="2007583"/>
            <a:ext cx="50800000" cy="33830817"/>
          </a:xfrm>
          <a:prstGeom prst="rect">
            <a:avLst/>
          </a:prstGeom>
        </p:spPr>
      </p:pic>
      <p:pic>
        <p:nvPicPr>
          <p:cNvPr id="21" name="Object 20" descr="preencoded.png"/>
          <p:cNvPicPr>
            <a:picLocks noChangeAspect="1"/>
          </p:cNvPicPr>
          <p:nvPr/>
        </p:nvPicPr>
        <p:blipFill>
          <a:blip r:embed="rId5"/>
          <a:stretch>
            <a:fillRect/>
          </a:stretch>
        </p:blipFill>
        <p:spPr>
          <a:xfrm>
            <a:off x="2549621" y="4714394"/>
            <a:ext cx="1298864" cy="2068561"/>
          </a:xfrm>
          <a:prstGeom prst="rect">
            <a:avLst/>
          </a:prstGeom>
        </p:spPr>
      </p:pic>
      <p:pic>
        <p:nvPicPr>
          <p:cNvPr id="23" name="Object 22" descr="Police male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96591" y="15480899"/>
            <a:ext cx="2780796" cy="2780796"/>
          </a:xfrm>
          <a:prstGeom prst="rect">
            <a:avLst/>
          </a:prstGeom>
        </p:spPr>
      </p:pic>
      <p:pic>
        <p:nvPicPr>
          <p:cNvPr id="24" name="Object 23" descr="First aid kit with solid fill"/>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4823267" y="29923628"/>
            <a:ext cx="2369859" cy="2369859"/>
          </a:xfrm>
          <a:prstGeom prst="rect">
            <a:avLst/>
          </a:prstGeom>
        </p:spPr>
      </p:pic>
      <p:pic>
        <p:nvPicPr>
          <p:cNvPr id="25" name="Object 24" descr="School boy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8761774" y="15480899"/>
            <a:ext cx="2780796" cy="2780796"/>
          </a:xfrm>
          <a:prstGeom prst="rect">
            <a:avLst/>
          </a:prstGeom>
        </p:spPr>
      </p:pic>
      <p:pic>
        <p:nvPicPr>
          <p:cNvPr id="26" name="Object 25" descr="Police female with solid fill"/>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9886227" y="29846833"/>
            <a:ext cx="2523450" cy="2523450"/>
          </a:xfrm>
          <a:prstGeom prst="rect">
            <a:avLst/>
          </a:prstGeom>
        </p:spPr>
      </p:pic>
      <p:pic>
        <p:nvPicPr>
          <p:cNvPr id="27" name="Object 26"/>
          <p:cNvPicPr>
            <a:picLocks noChangeAspect="1"/>
          </p:cNvPicPr>
          <p:nvPr/>
        </p:nvPicPr>
        <p:blipFill rotWithShape="1">
          <a:blip r:embed="rId14"/>
          <a:srcRect r="1019" b="8389"/>
          <a:stretch/>
        </p:blipFill>
        <p:spPr>
          <a:xfrm>
            <a:off x="44804421" y="30221764"/>
            <a:ext cx="2523450" cy="2520477"/>
          </a:xfrm>
          <a:prstGeom prst="rect">
            <a:avLst/>
          </a:prstGeom>
        </p:spPr>
      </p:pic>
      <p:pic>
        <p:nvPicPr>
          <p:cNvPr id="5" name="Object 4" descr="preencoded.png"/>
          <p:cNvPicPr>
            <a:picLocks noChangeAspect="1"/>
          </p:cNvPicPr>
          <p:nvPr/>
        </p:nvPicPr>
        <p:blipFill>
          <a:blip r:embed="rId15"/>
          <a:stretch>
            <a:fillRect/>
          </a:stretch>
        </p:blipFill>
        <p:spPr>
          <a:xfrm>
            <a:off x="10496117" y="19296671"/>
            <a:ext cx="7545215" cy="1910373"/>
          </a:xfrm>
          <a:prstGeom prst="rect">
            <a:avLst/>
          </a:prstGeom>
        </p:spPr>
      </p:pic>
      <p:pic>
        <p:nvPicPr>
          <p:cNvPr id="6" name="Object 5" descr="preencoded.png"/>
          <p:cNvPicPr>
            <a:picLocks noChangeAspect="1"/>
          </p:cNvPicPr>
          <p:nvPr/>
        </p:nvPicPr>
        <p:blipFill>
          <a:blip r:embed="rId16"/>
          <a:stretch>
            <a:fillRect/>
          </a:stretch>
        </p:blipFill>
        <p:spPr>
          <a:xfrm>
            <a:off x="17329683" y="21187629"/>
            <a:ext cx="565731" cy="10230174"/>
          </a:xfrm>
          <a:prstGeom prst="rect">
            <a:avLst/>
          </a:prstGeom>
        </p:spPr>
      </p:pic>
      <p:pic>
        <p:nvPicPr>
          <p:cNvPr id="7" name="Object 6" descr="preencoded.png"/>
          <p:cNvPicPr>
            <a:picLocks noChangeAspect="1"/>
          </p:cNvPicPr>
          <p:nvPr/>
        </p:nvPicPr>
        <p:blipFill>
          <a:blip r:embed="rId17">
            <a:duotone>
              <a:schemeClr val="accent1">
                <a:shade val="45000"/>
                <a:satMod val="135000"/>
              </a:schemeClr>
              <a:prstClr val="white"/>
            </a:duotone>
          </a:blip>
          <a:stretch>
            <a:fillRect/>
          </a:stretch>
        </p:blipFill>
        <p:spPr>
          <a:xfrm>
            <a:off x="3078787" y="19296671"/>
            <a:ext cx="7545215" cy="1910373"/>
          </a:xfrm>
          <a:prstGeom prst="rect">
            <a:avLst/>
          </a:prstGeom>
        </p:spPr>
      </p:pic>
      <p:pic>
        <p:nvPicPr>
          <p:cNvPr id="8" name="Object 7" descr="preencoded.png"/>
          <p:cNvPicPr>
            <a:picLocks noChangeAspect="1"/>
          </p:cNvPicPr>
          <p:nvPr/>
        </p:nvPicPr>
        <p:blipFill>
          <a:blip r:embed="rId18"/>
          <a:stretch>
            <a:fillRect/>
          </a:stretch>
        </p:blipFill>
        <p:spPr>
          <a:xfrm>
            <a:off x="3311343" y="9125840"/>
            <a:ext cx="565731" cy="10230174"/>
          </a:xfrm>
          <a:prstGeom prst="rect">
            <a:avLst/>
          </a:prstGeom>
        </p:spPr>
      </p:pic>
      <p:pic>
        <p:nvPicPr>
          <p:cNvPr id="9" name="Object 8" descr="preencoded.png"/>
          <p:cNvPicPr>
            <a:picLocks noChangeAspect="1"/>
          </p:cNvPicPr>
          <p:nvPr/>
        </p:nvPicPr>
        <p:blipFill>
          <a:blip r:embed="rId19">
            <a:duotone>
              <a:schemeClr val="accent1">
                <a:shade val="45000"/>
                <a:satMod val="135000"/>
              </a:schemeClr>
              <a:prstClr val="white"/>
            </a:duotone>
          </a:blip>
          <a:stretch>
            <a:fillRect/>
          </a:stretch>
        </p:blipFill>
        <p:spPr>
          <a:xfrm>
            <a:off x="18041333" y="19296671"/>
            <a:ext cx="7609158" cy="1910373"/>
          </a:xfrm>
          <a:prstGeom prst="rect">
            <a:avLst/>
          </a:prstGeom>
        </p:spPr>
      </p:pic>
      <p:pic>
        <p:nvPicPr>
          <p:cNvPr id="10" name="Object 9" descr="preencoded.png"/>
          <p:cNvPicPr>
            <a:picLocks noChangeAspect="1"/>
          </p:cNvPicPr>
          <p:nvPr/>
        </p:nvPicPr>
        <p:blipFill>
          <a:blip r:embed="rId20"/>
          <a:stretch>
            <a:fillRect/>
          </a:stretch>
        </p:blipFill>
        <p:spPr>
          <a:xfrm>
            <a:off x="18285337" y="9109623"/>
            <a:ext cx="565731" cy="10180753"/>
          </a:xfrm>
          <a:prstGeom prst="rect">
            <a:avLst/>
          </a:prstGeom>
        </p:spPr>
      </p:pic>
      <p:pic>
        <p:nvPicPr>
          <p:cNvPr id="11" name="Object 10" descr="preencoded.png"/>
          <p:cNvPicPr>
            <a:picLocks noChangeAspect="1"/>
          </p:cNvPicPr>
          <p:nvPr/>
        </p:nvPicPr>
        <p:blipFill>
          <a:blip r:embed="rId21"/>
          <a:stretch>
            <a:fillRect/>
          </a:stretch>
        </p:blipFill>
        <p:spPr>
          <a:xfrm>
            <a:off x="25586548" y="19296671"/>
            <a:ext cx="7481273" cy="1910373"/>
          </a:xfrm>
          <a:prstGeom prst="rect">
            <a:avLst/>
          </a:prstGeom>
        </p:spPr>
      </p:pic>
      <p:pic>
        <p:nvPicPr>
          <p:cNvPr id="12" name="Object 11" descr="preencoded.png"/>
          <p:cNvPicPr>
            <a:picLocks noChangeAspect="1"/>
          </p:cNvPicPr>
          <p:nvPr/>
        </p:nvPicPr>
        <p:blipFill>
          <a:blip r:embed="rId22"/>
          <a:stretch>
            <a:fillRect/>
          </a:stretch>
        </p:blipFill>
        <p:spPr>
          <a:xfrm>
            <a:off x="32379509" y="21182289"/>
            <a:ext cx="565731" cy="10230174"/>
          </a:xfrm>
          <a:prstGeom prst="rect">
            <a:avLst/>
          </a:prstGeom>
        </p:spPr>
      </p:pic>
      <p:pic>
        <p:nvPicPr>
          <p:cNvPr id="13" name="Object 12" descr="preencoded.png"/>
          <p:cNvPicPr>
            <a:picLocks noChangeAspect="1"/>
          </p:cNvPicPr>
          <p:nvPr/>
        </p:nvPicPr>
        <p:blipFill>
          <a:blip r:embed="rId23">
            <a:duotone>
              <a:schemeClr val="accent1">
                <a:shade val="45000"/>
                <a:satMod val="135000"/>
              </a:schemeClr>
              <a:prstClr val="white"/>
            </a:duotone>
          </a:blip>
          <a:stretch>
            <a:fillRect/>
          </a:stretch>
        </p:blipFill>
        <p:spPr>
          <a:xfrm>
            <a:off x="33003878" y="19296671"/>
            <a:ext cx="7545215" cy="1910373"/>
          </a:xfrm>
          <a:prstGeom prst="rect">
            <a:avLst/>
          </a:prstGeom>
        </p:spPr>
      </p:pic>
      <p:pic>
        <p:nvPicPr>
          <p:cNvPr id="14" name="Object 13" descr="preencoded.png"/>
          <p:cNvPicPr>
            <a:picLocks noChangeAspect="1"/>
          </p:cNvPicPr>
          <p:nvPr/>
        </p:nvPicPr>
        <p:blipFill>
          <a:blip r:embed="rId24"/>
          <a:stretch>
            <a:fillRect/>
          </a:stretch>
        </p:blipFill>
        <p:spPr>
          <a:xfrm>
            <a:off x="33402640" y="9125840"/>
            <a:ext cx="565731" cy="10230174"/>
          </a:xfrm>
          <a:prstGeom prst="rect">
            <a:avLst/>
          </a:prstGeom>
        </p:spPr>
      </p:pic>
      <p:pic>
        <p:nvPicPr>
          <p:cNvPr id="15" name="Object 14" descr="preencoded.png"/>
          <p:cNvPicPr>
            <a:picLocks noChangeAspect="1"/>
          </p:cNvPicPr>
          <p:nvPr/>
        </p:nvPicPr>
        <p:blipFill>
          <a:blip r:embed="rId25"/>
          <a:stretch>
            <a:fillRect/>
          </a:stretch>
        </p:blipFill>
        <p:spPr>
          <a:xfrm>
            <a:off x="40421209" y="19296671"/>
            <a:ext cx="7545215" cy="1910373"/>
          </a:xfrm>
          <a:prstGeom prst="rect">
            <a:avLst/>
          </a:prstGeom>
        </p:spPr>
      </p:pic>
      <p:pic>
        <p:nvPicPr>
          <p:cNvPr id="16" name="Object 15" descr="preencoded.png"/>
          <p:cNvPicPr>
            <a:picLocks noChangeAspect="1"/>
          </p:cNvPicPr>
          <p:nvPr/>
        </p:nvPicPr>
        <p:blipFill>
          <a:blip r:embed="rId26"/>
          <a:stretch>
            <a:fillRect/>
          </a:stretch>
        </p:blipFill>
        <p:spPr>
          <a:xfrm>
            <a:off x="47438360" y="21182289"/>
            <a:ext cx="502872" cy="10230174"/>
          </a:xfrm>
          <a:prstGeom prst="rect">
            <a:avLst/>
          </a:prstGeom>
        </p:spPr>
      </p:pic>
      <p:sp>
        <p:nvSpPr>
          <p:cNvPr id="31" name="Object 30"/>
          <p:cNvSpPr txBox="1"/>
          <p:nvPr/>
        </p:nvSpPr>
        <p:spPr>
          <a:xfrm>
            <a:off x="11158204" y="19899946"/>
            <a:ext cx="6507479" cy="703822"/>
          </a:xfrm>
          <a:prstGeom prst="rect">
            <a:avLst/>
          </a:prstGeom>
          <a:noFill/>
        </p:spPr>
        <p:txBody>
          <a:bodyPr wrap="square" rtlCol="0" anchor="ctr"/>
          <a:lstStyle/>
          <a:p>
            <a:pPr algn="ctr">
              <a:buNone/>
            </a:pPr>
            <a:r>
              <a:rPr lang="en-US" sz="6400" b="1" dirty="0">
                <a:solidFill>
                  <a:srgbClr val="FFFFFF"/>
                </a:solidFill>
                <a:latin typeface="Calibri" panose="020F0502020204030204" pitchFamily="34" charset="0"/>
                <a:ea typeface="Karla" pitchFamily="34" charset="-122"/>
                <a:cs typeface="Calibri" panose="020F0502020204030204" pitchFamily="34" charset="0"/>
              </a:rPr>
              <a:t>JAN 2014</a:t>
            </a:r>
            <a:endParaRPr lang="en-US" dirty="0">
              <a:latin typeface="Calibri" panose="020F0502020204030204" pitchFamily="34" charset="0"/>
              <a:cs typeface="Calibri" panose="020F0502020204030204" pitchFamily="34" charset="0"/>
            </a:endParaRPr>
          </a:p>
        </p:txBody>
      </p:sp>
      <p:sp>
        <p:nvSpPr>
          <p:cNvPr id="32" name="Object 31"/>
          <p:cNvSpPr txBox="1"/>
          <p:nvPr/>
        </p:nvSpPr>
        <p:spPr>
          <a:xfrm>
            <a:off x="3719437" y="19899946"/>
            <a:ext cx="6443049" cy="703822"/>
          </a:xfrm>
          <a:prstGeom prst="rect">
            <a:avLst/>
          </a:prstGeom>
          <a:noFill/>
        </p:spPr>
        <p:txBody>
          <a:bodyPr wrap="square" rtlCol="0" anchor="ctr"/>
          <a:lstStyle/>
          <a:p>
            <a:pPr algn="ctr">
              <a:buNone/>
            </a:pPr>
            <a:r>
              <a:rPr lang="en-US" sz="6400" b="1" dirty="0">
                <a:solidFill>
                  <a:srgbClr val="FFFFFF"/>
                </a:solidFill>
                <a:latin typeface="Calibri" panose="020F0502020204030204" pitchFamily="34" charset="0"/>
                <a:ea typeface="Karla" pitchFamily="34" charset="-122"/>
                <a:cs typeface="Calibri" panose="020F0502020204030204" pitchFamily="34" charset="0"/>
              </a:rPr>
              <a:t>AUG 2012</a:t>
            </a:r>
            <a:endParaRPr lang="en-US" dirty="0">
              <a:latin typeface="Calibri" panose="020F0502020204030204" pitchFamily="34" charset="0"/>
              <a:cs typeface="Calibri" panose="020F0502020204030204" pitchFamily="34" charset="0"/>
            </a:endParaRPr>
          </a:p>
        </p:txBody>
      </p:sp>
      <p:sp>
        <p:nvSpPr>
          <p:cNvPr id="33" name="Object 32"/>
          <p:cNvSpPr txBox="1"/>
          <p:nvPr/>
        </p:nvSpPr>
        <p:spPr>
          <a:xfrm>
            <a:off x="18693431" y="19899946"/>
            <a:ext cx="6443049" cy="703822"/>
          </a:xfrm>
          <a:prstGeom prst="rect">
            <a:avLst/>
          </a:prstGeom>
          <a:noFill/>
        </p:spPr>
        <p:txBody>
          <a:bodyPr wrap="square" rtlCol="0" anchor="ctr"/>
          <a:lstStyle/>
          <a:p>
            <a:pPr algn="ctr">
              <a:buNone/>
            </a:pPr>
            <a:r>
              <a:rPr lang="en-US" sz="6400" b="1" dirty="0">
                <a:solidFill>
                  <a:srgbClr val="FFFFFF"/>
                </a:solidFill>
                <a:latin typeface="Calibri" panose="020F0502020204030204" pitchFamily="34" charset="0"/>
                <a:ea typeface="Karla" pitchFamily="34" charset="-122"/>
                <a:cs typeface="Calibri" panose="020F0502020204030204" pitchFamily="34" charset="0"/>
              </a:rPr>
              <a:t>JAN 2015</a:t>
            </a:r>
            <a:endParaRPr lang="en-US" dirty="0">
              <a:latin typeface="Calibri" panose="020F0502020204030204" pitchFamily="34" charset="0"/>
              <a:cs typeface="Calibri" panose="020F0502020204030204" pitchFamily="34" charset="0"/>
            </a:endParaRPr>
          </a:p>
        </p:txBody>
      </p:sp>
      <p:sp>
        <p:nvSpPr>
          <p:cNvPr id="34" name="Object 33"/>
          <p:cNvSpPr txBox="1"/>
          <p:nvPr/>
        </p:nvSpPr>
        <p:spPr>
          <a:xfrm>
            <a:off x="26184904" y="19899946"/>
            <a:ext cx="6507479" cy="703822"/>
          </a:xfrm>
          <a:prstGeom prst="rect">
            <a:avLst/>
          </a:prstGeom>
          <a:noFill/>
        </p:spPr>
        <p:txBody>
          <a:bodyPr wrap="square" rtlCol="0" anchor="ctr"/>
          <a:lstStyle/>
          <a:p>
            <a:pPr algn="ctr">
              <a:buNone/>
            </a:pPr>
            <a:r>
              <a:rPr lang="en-US" sz="6400" b="1" dirty="0">
                <a:solidFill>
                  <a:srgbClr val="FFFFFF"/>
                </a:solidFill>
                <a:latin typeface="Calibri" panose="020F0502020204030204" pitchFamily="34" charset="0"/>
                <a:ea typeface="Karla" pitchFamily="34" charset="-122"/>
                <a:cs typeface="Calibri" panose="020F0502020204030204" pitchFamily="34" charset="0"/>
              </a:rPr>
              <a:t>JULY 2016</a:t>
            </a:r>
            <a:endParaRPr lang="en-US" dirty="0">
              <a:latin typeface="Calibri" panose="020F0502020204030204" pitchFamily="34" charset="0"/>
              <a:cs typeface="Calibri" panose="020F0502020204030204" pitchFamily="34" charset="0"/>
            </a:endParaRPr>
          </a:p>
        </p:txBody>
      </p:sp>
      <p:sp>
        <p:nvSpPr>
          <p:cNvPr id="35" name="Object 34"/>
          <p:cNvSpPr txBox="1"/>
          <p:nvPr/>
        </p:nvSpPr>
        <p:spPr>
          <a:xfrm>
            <a:off x="33579361" y="19899946"/>
            <a:ext cx="6443049" cy="703822"/>
          </a:xfrm>
          <a:prstGeom prst="rect">
            <a:avLst/>
          </a:prstGeom>
          <a:noFill/>
        </p:spPr>
        <p:txBody>
          <a:bodyPr wrap="square" rtlCol="0" anchor="ctr"/>
          <a:lstStyle/>
          <a:p>
            <a:pPr algn="ctr">
              <a:buNone/>
            </a:pPr>
            <a:r>
              <a:rPr lang="en-US" sz="6400" b="1" dirty="0">
                <a:solidFill>
                  <a:srgbClr val="FFFFFF"/>
                </a:solidFill>
                <a:latin typeface="Calibri" panose="020F0502020204030204" pitchFamily="34" charset="0"/>
                <a:ea typeface="Karla" pitchFamily="34" charset="-122"/>
                <a:cs typeface="Calibri" panose="020F0502020204030204" pitchFamily="34" charset="0"/>
              </a:rPr>
              <a:t>JAN 2019</a:t>
            </a:r>
            <a:endParaRPr lang="en-US" dirty="0">
              <a:latin typeface="Calibri" panose="020F0502020204030204" pitchFamily="34" charset="0"/>
              <a:cs typeface="Calibri" panose="020F0502020204030204" pitchFamily="34" charset="0"/>
            </a:endParaRPr>
          </a:p>
        </p:txBody>
      </p:sp>
      <p:sp>
        <p:nvSpPr>
          <p:cNvPr id="36" name="Object 35"/>
          <p:cNvSpPr txBox="1"/>
          <p:nvPr/>
        </p:nvSpPr>
        <p:spPr>
          <a:xfrm>
            <a:off x="41060634" y="19899946"/>
            <a:ext cx="6443049" cy="703822"/>
          </a:xfrm>
          <a:prstGeom prst="rect">
            <a:avLst/>
          </a:prstGeom>
          <a:noFill/>
        </p:spPr>
        <p:txBody>
          <a:bodyPr wrap="square" rtlCol="0" anchor="ctr"/>
          <a:lstStyle/>
          <a:p>
            <a:pPr algn="ctr">
              <a:buNone/>
            </a:pPr>
            <a:r>
              <a:rPr lang="en-US" sz="6400" b="1" dirty="0">
                <a:solidFill>
                  <a:srgbClr val="FFFFFF"/>
                </a:solidFill>
                <a:latin typeface="Calibri" panose="020F0502020204030204" pitchFamily="34" charset="0"/>
                <a:ea typeface="Karla" pitchFamily="34" charset="-122"/>
                <a:cs typeface="Calibri" panose="020F0502020204030204" pitchFamily="34" charset="0"/>
              </a:rPr>
              <a:t>JAN 2020</a:t>
            </a:r>
            <a:endParaRPr lang="en-US" dirty="0">
              <a:latin typeface="Calibri" panose="020F0502020204030204" pitchFamily="34" charset="0"/>
              <a:cs typeface="Calibri" panose="020F0502020204030204" pitchFamily="34" charset="0"/>
            </a:endParaRPr>
          </a:p>
        </p:txBody>
      </p:sp>
      <p:sp>
        <p:nvSpPr>
          <p:cNvPr id="39" name="Object 38"/>
          <p:cNvSpPr txBox="1"/>
          <p:nvPr/>
        </p:nvSpPr>
        <p:spPr>
          <a:xfrm>
            <a:off x="4858711" y="4730429"/>
            <a:ext cx="44887637"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Timeline of Cannabis Legalization in Illinois </a:t>
            </a:r>
            <a:endParaRPr lang="en-US" sz="9600" dirty="0">
              <a:latin typeface="Calibri" panose="020F0502020204030204" pitchFamily="34" charset="0"/>
              <a:cs typeface="Calibri" panose="020F0502020204030204" pitchFamily="34" charset="0"/>
            </a:endParaRPr>
          </a:p>
        </p:txBody>
      </p:sp>
      <p:sp>
        <p:nvSpPr>
          <p:cNvPr id="40" name="Object 39"/>
          <p:cNvSpPr txBox="1"/>
          <p:nvPr/>
        </p:nvSpPr>
        <p:spPr>
          <a:xfrm>
            <a:off x="3078788" y="35983333"/>
            <a:ext cx="40297244" cy="577273"/>
          </a:xfrm>
          <a:prstGeom prst="rect">
            <a:avLst/>
          </a:prstGeom>
          <a:noFill/>
        </p:spPr>
        <p:txBody>
          <a:bodyPr wrap="square" rtlCol="0" anchor="ctr"/>
          <a:lstStyle/>
          <a:p>
            <a:pPr lvl="0"/>
            <a:r>
              <a:rPr lang="en-US" sz="5700" b="1" dirty="0">
                <a:solidFill>
                  <a:srgbClr val="FFFFFF"/>
                </a:solidFill>
                <a:latin typeface="Calibri" panose="020F0502020204030204" pitchFamily="34" charset="0"/>
                <a:ea typeface="Karla" pitchFamily="34" charset="-122"/>
                <a:cs typeface="Calibri" panose="020F0502020204030204" pitchFamily="34" charset="0"/>
              </a:rPr>
              <a:t>Your Department</a:t>
            </a:r>
            <a:r>
              <a:rPr lang="en-US" sz="5700" dirty="0">
                <a:solidFill>
                  <a:srgbClr val="FFFFFF"/>
                </a:solidFill>
                <a:latin typeface="Calibri" panose="020F0502020204030204" pitchFamily="34" charset="0"/>
                <a:ea typeface="Karla" pitchFamily="34" charset="-122"/>
                <a:cs typeface="Calibri" panose="020F0502020204030204" pitchFamily="34" charset="0"/>
              </a:rPr>
              <a:t>//Cannabis Annual Report 2021 // FY21 Accomplishments</a:t>
            </a:r>
          </a:p>
          <a:p>
            <a:pPr lvl="0"/>
            <a:endParaRPr lang="en-US" dirty="0">
              <a:solidFill>
                <a:prstClr val="black"/>
              </a:solidFill>
              <a:latin typeface="Calibri" panose="020F0502020204030204" pitchFamily="34" charset="0"/>
              <a:cs typeface="Calibri" panose="020F0502020204030204" pitchFamily="34" charset="0"/>
            </a:endParaRPr>
          </a:p>
        </p:txBody>
      </p:sp>
      <p:sp>
        <p:nvSpPr>
          <p:cNvPr id="41" name="Object 40"/>
          <p:cNvSpPr txBox="1"/>
          <p:nvPr/>
        </p:nvSpPr>
        <p:spPr>
          <a:xfrm>
            <a:off x="7108067" y="22218297"/>
            <a:ext cx="9960360" cy="5171051"/>
          </a:xfrm>
          <a:prstGeom prst="rect">
            <a:avLst/>
          </a:prstGeom>
          <a:noFill/>
        </p:spPr>
        <p:txBody>
          <a:bodyPr wrap="square" rtlCol="0" anchor="ctr"/>
          <a:lstStyle/>
          <a:p>
            <a:pPr algn="r">
              <a:lnSpc>
                <a:spcPts val="6900"/>
              </a:lnSpc>
              <a:buNone/>
            </a:pPr>
            <a:r>
              <a:rPr lang="en-US" sz="5300" dirty="0">
                <a:solidFill>
                  <a:srgbClr val="000000"/>
                </a:solidFill>
                <a:latin typeface="Calibri" panose="020F0502020204030204" pitchFamily="34" charset="0"/>
                <a:ea typeface="Karla" pitchFamily="34" charset="-122"/>
                <a:cs typeface="Calibri" panose="020F0502020204030204" pitchFamily="34" charset="0"/>
              </a:rPr>
              <a:t>Illinois Compassionate Use of Medical Cannabis Pilot Program Act enacted; persons diagnosed with debilitating conditions can now legally possess 2.5 oz of cannabis.</a:t>
            </a:r>
          </a:p>
        </p:txBody>
      </p:sp>
      <p:sp>
        <p:nvSpPr>
          <p:cNvPr id="42" name="Object 41"/>
          <p:cNvSpPr txBox="1"/>
          <p:nvPr/>
        </p:nvSpPr>
        <p:spPr>
          <a:xfrm>
            <a:off x="4076204" y="8592097"/>
            <a:ext cx="9911051" cy="4618532"/>
          </a:xfrm>
          <a:prstGeom prst="rect">
            <a:avLst/>
          </a:prstGeom>
          <a:noFill/>
        </p:spPr>
        <p:txBody>
          <a:bodyPr wrap="square" rtlCol="0" anchor="ctr"/>
          <a:lstStyle/>
          <a:p>
            <a:pPr>
              <a:lnSpc>
                <a:spcPts val="6900"/>
              </a:lnSpc>
              <a:buNone/>
            </a:pPr>
            <a:r>
              <a:rPr lang="en-US" sz="5300" dirty="0">
                <a:solidFill>
                  <a:srgbClr val="000000"/>
                </a:solidFill>
                <a:latin typeface="Calibri" panose="020F0502020204030204" pitchFamily="34" charset="0"/>
                <a:ea typeface="Karla" pitchFamily="34" charset="-122"/>
                <a:cs typeface="Calibri" panose="020F0502020204030204" pitchFamily="34" charset="0"/>
              </a:rPr>
              <a:t>Chicago ordinance to decriminalize possession of up to 15 grams of marijuana take effect; now punishable by a fine of $250-$500. </a:t>
            </a:r>
            <a:endParaRPr lang="en-US" dirty="0">
              <a:latin typeface="Calibri" panose="020F0502020204030204" pitchFamily="34" charset="0"/>
              <a:cs typeface="Calibri" panose="020F0502020204030204" pitchFamily="34" charset="0"/>
            </a:endParaRPr>
          </a:p>
        </p:txBody>
      </p:sp>
      <p:sp>
        <p:nvSpPr>
          <p:cNvPr id="43" name="Object 42"/>
          <p:cNvSpPr txBox="1"/>
          <p:nvPr/>
        </p:nvSpPr>
        <p:spPr>
          <a:xfrm>
            <a:off x="19311454" y="8496747"/>
            <a:ext cx="9738471" cy="4713882"/>
          </a:xfrm>
          <a:prstGeom prst="rect">
            <a:avLst/>
          </a:prstGeom>
          <a:noFill/>
        </p:spPr>
        <p:txBody>
          <a:bodyPr wrap="square" rtlCol="0" anchor="ctr"/>
          <a:lstStyle/>
          <a:p>
            <a:pPr>
              <a:lnSpc>
                <a:spcPts val="6900"/>
              </a:lnSpc>
              <a:buNone/>
            </a:pPr>
            <a:r>
              <a:rPr lang="en-US" sz="5400" dirty="0">
                <a:latin typeface="Calibri" panose="020F0502020204030204" pitchFamily="34" charset="0"/>
                <a:cs typeface="Calibri" panose="020F0502020204030204" pitchFamily="34" charset="0"/>
              </a:rPr>
              <a:t>Illinois Compassionate Use of Medical Cannabis Pilot Program Act amended to allow for persons under 18 years of age. </a:t>
            </a:r>
          </a:p>
        </p:txBody>
      </p:sp>
      <p:sp>
        <p:nvSpPr>
          <p:cNvPr id="44" name="Object 43"/>
          <p:cNvSpPr txBox="1"/>
          <p:nvPr/>
        </p:nvSpPr>
        <p:spPr>
          <a:xfrm>
            <a:off x="21372066" y="22064823"/>
            <a:ext cx="10766326" cy="5686216"/>
          </a:xfrm>
          <a:prstGeom prst="rect">
            <a:avLst/>
          </a:prstGeom>
          <a:noFill/>
        </p:spPr>
        <p:txBody>
          <a:bodyPr wrap="square" rtlCol="0" anchor="ctr"/>
          <a:lstStyle/>
          <a:p>
            <a:pPr algn="r">
              <a:lnSpc>
                <a:spcPts val="6900"/>
              </a:lnSpc>
              <a:buNone/>
            </a:pPr>
            <a:r>
              <a:rPr lang="en-US" sz="5300" dirty="0">
                <a:solidFill>
                  <a:srgbClr val="000000"/>
                </a:solidFill>
                <a:latin typeface="Calibri" panose="020F0502020204030204" pitchFamily="34" charset="0"/>
                <a:ea typeface="Karla" pitchFamily="34" charset="-122"/>
                <a:cs typeface="Calibri" panose="020F0502020204030204" pitchFamily="34" charset="0"/>
              </a:rPr>
              <a:t>Illinois Cannabis Control Act amended to decriminalize possession of up to 10 grams of marijuana (effective immediately); now punishable by a fine of $100-$200.</a:t>
            </a:r>
            <a:endParaRPr lang="en-US" sz="5400" dirty="0">
              <a:latin typeface="Calibri" panose="020F0502020204030204" pitchFamily="34" charset="0"/>
              <a:cs typeface="Calibri" panose="020F0502020204030204" pitchFamily="34" charset="0"/>
            </a:endParaRPr>
          </a:p>
        </p:txBody>
      </p:sp>
      <p:sp>
        <p:nvSpPr>
          <p:cNvPr id="45" name="Object 44"/>
          <p:cNvSpPr txBox="1"/>
          <p:nvPr/>
        </p:nvSpPr>
        <p:spPr>
          <a:xfrm>
            <a:off x="34380634" y="8004705"/>
            <a:ext cx="10881418" cy="5276161"/>
          </a:xfrm>
          <a:prstGeom prst="rect">
            <a:avLst/>
          </a:prstGeom>
          <a:noFill/>
        </p:spPr>
        <p:txBody>
          <a:bodyPr wrap="square" rtlCol="0" anchor="ctr"/>
          <a:lstStyle/>
          <a:p>
            <a:pPr>
              <a:lnSpc>
                <a:spcPts val="6900"/>
              </a:lnSpc>
              <a:buNone/>
            </a:pPr>
            <a:r>
              <a:rPr lang="en-US" sz="5300" dirty="0">
                <a:solidFill>
                  <a:srgbClr val="000000"/>
                </a:solidFill>
                <a:latin typeface="Calibri" panose="020F0502020204030204" pitchFamily="34" charset="0"/>
                <a:ea typeface="Karla" pitchFamily="34" charset="-122"/>
                <a:cs typeface="Calibri" panose="020F0502020204030204" pitchFamily="34" charset="0"/>
              </a:rPr>
              <a:t>Illinois Opioid Alternative Pilot Program launched; persons eligible for an opioid prescription can now access medical cannabis.  </a:t>
            </a:r>
            <a:endParaRPr lang="en-US" dirty="0">
              <a:latin typeface="Calibri" panose="020F0502020204030204" pitchFamily="34" charset="0"/>
              <a:cs typeface="Calibri" panose="020F0502020204030204" pitchFamily="34" charset="0"/>
            </a:endParaRPr>
          </a:p>
        </p:txBody>
      </p:sp>
      <p:sp>
        <p:nvSpPr>
          <p:cNvPr id="46" name="Object 45"/>
          <p:cNvSpPr txBox="1"/>
          <p:nvPr/>
        </p:nvSpPr>
        <p:spPr>
          <a:xfrm>
            <a:off x="34398110" y="22345186"/>
            <a:ext cx="12505881" cy="7106256"/>
          </a:xfrm>
          <a:prstGeom prst="rect">
            <a:avLst/>
          </a:prstGeom>
          <a:noFill/>
        </p:spPr>
        <p:txBody>
          <a:bodyPr wrap="square" rtlCol="0" anchor="ctr"/>
          <a:lstStyle/>
          <a:p>
            <a:pPr algn="r">
              <a:lnSpc>
                <a:spcPts val="6900"/>
              </a:lnSpc>
            </a:pPr>
            <a:r>
              <a:rPr lang="en-US" sz="5300" dirty="0">
                <a:solidFill>
                  <a:srgbClr val="000000"/>
                </a:solidFill>
                <a:latin typeface="Calibri" panose="020F0502020204030204" pitchFamily="34" charset="0"/>
                <a:ea typeface="Karla" pitchFamily="34" charset="-122"/>
                <a:cs typeface="Calibri" panose="020F0502020204030204" pitchFamily="34" charset="0"/>
              </a:rPr>
              <a:t>Illinois Cannabis Regulation and Tax Act enacted; persons 21 + can legally purchase up to 30 grams of cannabis flower, 5 grams of cannabis concentrate, and 500 milligrams of THC in a cannabis infused product for recreational purposes. Persons can also legally grow up to 5 plants.</a:t>
            </a:r>
          </a:p>
          <a:p>
            <a:pPr algn="r">
              <a:lnSpc>
                <a:spcPts val="6900"/>
              </a:lnSpc>
            </a:pPr>
            <a:r>
              <a:rPr lang="en-US" sz="5300" dirty="0">
                <a:solidFill>
                  <a:srgbClr val="000000"/>
                </a:solidFill>
                <a:latin typeface="Calibri" panose="020F0502020204030204" pitchFamily="34" charset="0"/>
                <a:ea typeface="Karla" pitchFamily="34" charset="-122"/>
                <a:cs typeface="Calibri" panose="020F0502020204030204" pitchFamily="34" charset="0"/>
              </a:rPr>
              <a:t>Possession of cannabis was immediately legal effective June 2019.  </a:t>
            </a:r>
            <a:endParaRPr lang="en-US"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47E1F643-EA61-49E8-A040-3E3EE65B24C9}"/>
              </a:ext>
            </a:extLst>
          </p:cNvPr>
          <p:cNvSpPr txBox="1"/>
          <p:nvPr/>
        </p:nvSpPr>
        <p:spPr>
          <a:xfrm>
            <a:off x="49746349" y="37766114"/>
            <a:ext cx="569387" cy="923330"/>
          </a:xfrm>
          <a:prstGeom prst="rect">
            <a:avLst/>
          </a:prstGeom>
          <a:noFill/>
        </p:spPr>
        <p:txBody>
          <a:bodyPr wrap="none" rtlCol="0">
            <a:spAutoFit/>
          </a:bodyPr>
          <a:lstStyle/>
          <a:p>
            <a:fld id="{867EDBE1-C0A8-43E0-9281-25B85551317F}" type="slidenum">
              <a:rPr lang="en-US" sz="5400" smtClean="0">
                <a:solidFill>
                  <a:schemeClr val="bg1"/>
                </a:solidFill>
              </a:rPr>
              <a:t>5</a:t>
            </a:fld>
            <a:endParaRPr lang="en-US" sz="5400" dirty="0">
              <a:solidFill>
                <a:schemeClr val="bg1"/>
              </a:solidFill>
            </a:endParaRPr>
          </a:p>
        </p:txBody>
      </p:sp>
      <p:sp>
        <p:nvSpPr>
          <p:cNvPr id="3" name="Rectangle 2">
            <a:extLst>
              <a:ext uri="{FF2B5EF4-FFF2-40B4-BE49-F238E27FC236}">
                <a16:creationId xmlns:a16="http://schemas.microsoft.com/office/drawing/2014/main" id="{BC341867-2F6B-456B-B21C-2F8D12514045}"/>
              </a:ext>
            </a:extLst>
          </p:cNvPr>
          <p:cNvSpPr/>
          <p:nvPr/>
        </p:nvSpPr>
        <p:spPr>
          <a:xfrm>
            <a:off x="48831949" y="37594622"/>
            <a:ext cx="914400" cy="9144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0" name="Object 3" descr="preencoded.png">
            <a:extLst>
              <a:ext uri="{FF2B5EF4-FFF2-40B4-BE49-F238E27FC236}">
                <a16:creationId xmlns:a16="http://schemas.microsoft.com/office/drawing/2014/main" id="{6299C34D-21BC-E74A-B172-9F0F3639F4F8}"/>
              </a:ext>
            </a:extLst>
          </p:cNvPr>
          <p:cNvPicPr>
            <a:picLocks noChangeAspect="1"/>
          </p:cNvPicPr>
          <p:nvPr/>
        </p:nvPicPr>
        <p:blipFill>
          <a:blip r:embed="rId27">
            <a:duotone>
              <a:schemeClr val="accent1">
                <a:shade val="45000"/>
                <a:satMod val="135000"/>
              </a:schemeClr>
              <a:prstClr val="white"/>
            </a:duotone>
          </a:blip>
          <a:stretch>
            <a:fillRect/>
          </a:stretch>
        </p:blipFill>
        <p:spPr>
          <a:xfrm>
            <a:off x="-113031" y="33345517"/>
            <a:ext cx="51023520" cy="7109164"/>
          </a:xfrm>
          <a:prstGeom prst="rect">
            <a:avLst/>
          </a:prstGeom>
        </p:spPr>
      </p:pic>
      <p:pic>
        <p:nvPicPr>
          <p:cNvPr id="51" name="Object 23" descr="Homeopathy with solid fill">
            <a:extLst>
              <a:ext uri="{FF2B5EF4-FFF2-40B4-BE49-F238E27FC236}">
                <a16:creationId xmlns:a16="http://schemas.microsoft.com/office/drawing/2014/main" id="{9A1D3836-1065-9C42-AA65-7C3135CE85F0}"/>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34115557" y="15807469"/>
            <a:ext cx="2828847" cy="2828847"/>
          </a:xfrm>
          <a:prstGeom prst="rect">
            <a:avLst/>
          </a:prstGeom>
        </p:spPr>
      </p:pic>
      <p:sp>
        <p:nvSpPr>
          <p:cNvPr id="47" name="Object 13">
            <a:extLst>
              <a:ext uri="{FF2B5EF4-FFF2-40B4-BE49-F238E27FC236}">
                <a16:creationId xmlns:a16="http://schemas.microsoft.com/office/drawing/2014/main" id="{75A83B14-1DA8-8F47-9D9C-39A3F58EBCC6}"/>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9" name="Object 13">
            <a:extLst>
              <a:ext uri="{FF2B5EF4-FFF2-40B4-BE49-F238E27FC236}">
                <a16:creationId xmlns:a16="http://schemas.microsoft.com/office/drawing/2014/main" id="{3B209C06-4591-7F41-B922-7EA809014F04}"/>
              </a:ext>
            </a:extLst>
          </p:cNvPr>
          <p:cNvSpPr txBox="1"/>
          <p:nvPr/>
        </p:nvSpPr>
        <p:spPr>
          <a:xfrm>
            <a:off x="2092421" y="35522449"/>
            <a:ext cx="40826411"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a:t>
            </a:r>
          </a:p>
        </p:txBody>
      </p:sp>
      <p:pic>
        <p:nvPicPr>
          <p:cNvPr id="6" name="Picture 5">
            <a:extLst>
              <a:ext uri="{FF2B5EF4-FFF2-40B4-BE49-F238E27FC236}">
                <a16:creationId xmlns:a16="http://schemas.microsoft.com/office/drawing/2014/main" id="{8C798339-107F-AC46-B39F-94190CF51A28}"/>
              </a:ext>
            </a:extLst>
          </p:cNvPr>
          <p:cNvPicPr>
            <a:picLocks noChangeAspect="1"/>
          </p:cNvPicPr>
          <p:nvPr/>
        </p:nvPicPr>
        <p:blipFill rotWithShape="1">
          <a:blip r:embed="rId5"/>
          <a:srcRect l="23903" t="8073" r="26234" b="8004"/>
          <a:stretch/>
        </p:blipFill>
        <p:spPr>
          <a:xfrm>
            <a:off x="37062779" y="8499115"/>
            <a:ext cx="11712106" cy="7987621"/>
          </a:xfrm>
          <a:prstGeom prst="rect">
            <a:avLst/>
          </a:prstGeom>
        </p:spPr>
      </p:pic>
      <p:sp>
        <p:nvSpPr>
          <p:cNvPr id="11" name="Rectangle 10">
            <a:extLst>
              <a:ext uri="{FF2B5EF4-FFF2-40B4-BE49-F238E27FC236}">
                <a16:creationId xmlns:a16="http://schemas.microsoft.com/office/drawing/2014/main" id="{BED48D11-0C38-3740-8BDB-B430AD150C69}"/>
              </a:ext>
            </a:extLst>
          </p:cNvPr>
          <p:cNvSpPr/>
          <p:nvPr/>
        </p:nvSpPr>
        <p:spPr>
          <a:xfrm>
            <a:off x="5074405" y="29845958"/>
            <a:ext cx="43175974" cy="4031873"/>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Behavioral Health Barometer: Illinois, Volume 6: Indicators as measured through the 2019 National Survey on Drug Use and Health and the National Survey of Substance Abuse Treatment Services. HHS Publication No. SMA–20–</a:t>
            </a:r>
            <a:r>
              <a:rPr lang="en-US" sz="6200" i="1" dirty="0" err="1">
                <a:latin typeface="Calibri" panose="020F0502020204030204" pitchFamily="34" charset="0"/>
                <a:cs typeface="Calibri" panose="020F0502020204030204" pitchFamily="34" charset="0"/>
              </a:rPr>
              <a:t>Baro</a:t>
            </a:r>
            <a:r>
              <a:rPr lang="en-US" sz="6200" i="1" dirty="0">
                <a:latin typeface="Calibri" panose="020F0502020204030204" pitchFamily="34" charset="0"/>
                <a:cs typeface="Calibri" panose="020F0502020204030204" pitchFamily="34" charset="0"/>
              </a:rPr>
              <a:t>–19–IL. Rockville, MD: Substance Abuse and Mental Health Services Administration, 2020. </a:t>
            </a:r>
          </a:p>
          <a:p>
            <a:endParaRPr lang="en-US" sz="70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7736C25-0029-F144-910C-823E27C1B905}"/>
              </a:ext>
            </a:extLst>
          </p:cNvPr>
          <p:cNvSpPr txBox="1"/>
          <p:nvPr/>
        </p:nvSpPr>
        <p:spPr>
          <a:xfrm>
            <a:off x="37954814" y="19477137"/>
            <a:ext cx="10057775" cy="5478423"/>
          </a:xfrm>
          <a:prstGeom prst="rect">
            <a:avLst/>
          </a:prstGeom>
          <a:noFill/>
        </p:spPr>
        <p:txBody>
          <a:bodyPr wrap="square" rtlCol="0">
            <a:spAutoFit/>
          </a:bodyPr>
          <a:lstStyle/>
          <a:p>
            <a:pPr algn="ctr"/>
            <a:r>
              <a:rPr lang="en-US" sz="7000" b="1" dirty="0">
                <a:solidFill>
                  <a:schemeClr val="accent1"/>
                </a:solidFill>
                <a:latin typeface="Calibri" panose="020F0502020204030204" pitchFamily="34" charset="0"/>
                <a:cs typeface="Calibri" panose="020F0502020204030204" pitchFamily="34" charset="0"/>
              </a:rPr>
              <a:t>1.8% </a:t>
            </a:r>
            <a:r>
              <a:rPr lang="en-US" sz="7000" b="1" dirty="0">
                <a:latin typeface="Calibri" panose="020F0502020204030204" pitchFamily="34" charset="0"/>
                <a:cs typeface="Calibri" panose="020F0502020204030204" pitchFamily="34" charset="0"/>
              </a:rPr>
              <a:t>of Illinoisians age 12 or older report meeting criteria for cannabis use disorder in the past 12 months. </a:t>
            </a:r>
          </a:p>
        </p:txBody>
      </p:sp>
      <p:sp>
        <p:nvSpPr>
          <p:cNvPr id="12" name="Object 9">
            <a:extLst>
              <a:ext uri="{FF2B5EF4-FFF2-40B4-BE49-F238E27FC236}">
                <a16:creationId xmlns:a16="http://schemas.microsoft.com/office/drawing/2014/main" id="{A1360C49-6028-4457-80F9-3DEF88BCEB7F}"/>
              </a:ext>
            </a:extLst>
          </p:cNvPr>
          <p:cNvSpPr txBox="1"/>
          <p:nvPr/>
        </p:nvSpPr>
        <p:spPr>
          <a:xfrm>
            <a:off x="5074405" y="3440153"/>
            <a:ext cx="42938184"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Cannabis Use Disorder and Treatment Characteristics</a:t>
            </a:r>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2953DA0-F19B-4B4B-983D-4DADC043EAE5}"/>
              </a:ext>
            </a:extLst>
          </p:cNvPr>
          <p:cNvPicPr>
            <a:picLocks noChangeAspect="1"/>
          </p:cNvPicPr>
          <p:nvPr/>
        </p:nvPicPr>
        <p:blipFill>
          <a:blip r:embed="rId6"/>
          <a:stretch>
            <a:fillRect/>
          </a:stretch>
        </p:blipFill>
        <p:spPr>
          <a:xfrm>
            <a:off x="4859863" y="7486745"/>
            <a:ext cx="32202916" cy="20381181"/>
          </a:xfrm>
          <a:prstGeom prst="rect">
            <a:avLst/>
          </a:prstGeom>
        </p:spPr>
      </p:pic>
    </p:spTree>
    <p:extLst>
      <p:ext uri="{BB962C8B-B14F-4D97-AF65-F5344CB8AC3E}">
        <p14:creationId xmlns:p14="http://schemas.microsoft.com/office/powerpoint/2010/main" val="683216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Rectangle 7">
            <a:extLst>
              <a:ext uri="{FF2B5EF4-FFF2-40B4-BE49-F238E27FC236}">
                <a16:creationId xmlns:a16="http://schemas.microsoft.com/office/drawing/2014/main" id="{880EE751-FCF1-5B40-8326-6552C3DB43FA}"/>
              </a:ext>
            </a:extLst>
          </p:cNvPr>
          <p:cNvSpPr/>
          <p:nvPr/>
        </p:nvSpPr>
        <p:spPr>
          <a:xfrm>
            <a:off x="5074405" y="29826968"/>
            <a:ext cx="43175974" cy="4031873"/>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Behavioral Health Barometer: Illinois, Volume 6: Indicators as measured through the 2019 National Survey on Drug Use and Health and the National Survey of Substance Abuse Treatment Services. HHS Publication No. SMA–20–</a:t>
            </a:r>
            <a:r>
              <a:rPr lang="en-US" sz="6200" i="1" dirty="0" err="1">
                <a:latin typeface="Calibri" panose="020F0502020204030204" pitchFamily="34" charset="0"/>
                <a:cs typeface="Calibri" panose="020F0502020204030204" pitchFamily="34" charset="0"/>
              </a:rPr>
              <a:t>Baro</a:t>
            </a:r>
            <a:r>
              <a:rPr lang="en-US" sz="6200" i="1" dirty="0">
                <a:latin typeface="Calibri" panose="020F0502020204030204" pitchFamily="34" charset="0"/>
                <a:cs typeface="Calibri" panose="020F0502020204030204" pitchFamily="34" charset="0"/>
              </a:rPr>
              <a:t>–19–IL. Rockville, MD: Substance Abuse and Mental Health Services Administration, 2020. </a:t>
            </a:r>
          </a:p>
          <a:p>
            <a:endParaRPr lang="en-US" sz="7000" i="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F0F395A-2F3E-2B4A-B4FD-269E93F461B4}"/>
              </a:ext>
            </a:extLst>
          </p:cNvPr>
          <p:cNvSpPr txBox="1"/>
          <p:nvPr/>
        </p:nvSpPr>
        <p:spPr>
          <a:xfrm>
            <a:off x="38192604" y="19626948"/>
            <a:ext cx="10057775" cy="5478423"/>
          </a:xfrm>
          <a:prstGeom prst="rect">
            <a:avLst/>
          </a:prstGeom>
          <a:noFill/>
        </p:spPr>
        <p:txBody>
          <a:bodyPr wrap="square" rtlCol="0">
            <a:spAutoFit/>
          </a:bodyPr>
          <a:lstStyle/>
          <a:p>
            <a:pPr algn="ctr"/>
            <a:r>
              <a:rPr lang="en-US" sz="7000" b="1" dirty="0">
                <a:solidFill>
                  <a:schemeClr val="accent1"/>
                </a:solidFill>
                <a:latin typeface="Calibri" panose="020F0502020204030204" pitchFamily="34" charset="0"/>
                <a:cs typeface="Calibri" panose="020F0502020204030204" pitchFamily="34" charset="0"/>
              </a:rPr>
              <a:t>7% </a:t>
            </a:r>
            <a:r>
              <a:rPr lang="en-US" sz="7000" b="1" dirty="0">
                <a:latin typeface="Calibri" panose="020F0502020204030204" pitchFamily="34" charset="0"/>
                <a:cs typeface="Calibri" panose="020F0502020204030204" pitchFamily="34" charset="0"/>
              </a:rPr>
              <a:t>of young adults ages 18-25 report meeting criteria for cannabis use disorder in the past 12 months.</a:t>
            </a:r>
          </a:p>
        </p:txBody>
      </p:sp>
      <p:sp>
        <p:nvSpPr>
          <p:cNvPr id="12" name="Object 9">
            <a:extLst>
              <a:ext uri="{FF2B5EF4-FFF2-40B4-BE49-F238E27FC236}">
                <a16:creationId xmlns:a16="http://schemas.microsoft.com/office/drawing/2014/main" id="{2C4878C2-E7C0-4854-B34B-D09B9F98431B}"/>
              </a:ext>
            </a:extLst>
          </p:cNvPr>
          <p:cNvSpPr txBox="1"/>
          <p:nvPr/>
        </p:nvSpPr>
        <p:spPr>
          <a:xfrm>
            <a:off x="5074405" y="3440153"/>
            <a:ext cx="42938184"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Cannabis Use Disorder and Treatment Characteristics</a:t>
            </a: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AF7CF51-A401-4E73-9162-E24AE8CFC573}"/>
              </a:ext>
            </a:extLst>
          </p:cNvPr>
          <p:cNvPicPr>
            <a:picLocks noChangeAspect="1"/>
          </p:cNvPicPr>
          <p:nvPr/>
        </p:nvPicPr>
        <p:blipFill>
          <a:blip r:embed="rId5"/>
          <a:stretch>
            <a:fillRect/>
          </a:stretch>
        </p:blipFill>
        <p:spPr>
          <a:xfrm>
            <a:off x="5074405" y="7487214"/>
            <a:ext cx="30530328" cy="19459578"/>
          </a:xfrm>
          <a:prstGeom prst="rect">
            <a:avLst/>
          </a:prstGeom>
        </p:spPr>
      </p:pic>
      <p:pic>
        <p:nvPicPr>
          <p:cNvPr id="3" name="Picture 2">
            <a:extLst>
              <a:ext uri="{FF2B5EF4-FFF2-40B4-BE49-F238E27FC236}">
                <a16:creationId xmlns:a16="http://schemas.microsoft.com/office/drawing/2014/main" id="{334C558B-6A06-4E07-B46E-2753AA4AC3EC}"/>
              </a:ext>
            </a:extLst>
          </p:cNvPr>
          <p:cNvPicPr>
            <a:picLocks noChangeAspect="1"/>
          </p:cNvPicPr>
          <p:nvPr/>
        </p:nvPicPr>
        <p:blipFill rotWithShape="1">
          <a:blip r:embed="rId6"/>
          <a:srcRect l="20851" t="4275" r="24736" b="9718"/>
          <a:stretch/>
        </p:blipFill>
        <p:spPr>
          <a:xfrm>
            <a:off x="36487706" y="8811025"/>
            <a:ext cx="12862252" cy="8405978"/>
          </a:xfrm>
          <a:prstGeom prst="rect">
            <a:avLst/>
          </a:prstGeom>
        </p:spPr>
      </p:pic>
      <p:sp>
        <p:nvSpPr>
          <p:cNvPr id="10" name="Object 13">
            <a:extLst>
              <a:ext uri="{FF2B5EF4-FFF2-40B4-BE49-F238E27FC236}">
                <a16:creationId xmlns:a16="http://schemas.microsoft.com/office/drawing/2014/main" id="{D7BBFCB2-D826-BF47-A0B1-594671BE2E23}"/>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51</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115468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8" name="Rectangle 7">
            <a:extLst>
              <a:ext uri="{FF2B5EF4-FFF2-40B4-BE49-F238E27FC236}">
                <a16:creationId xmlns:a16="http://schemas.microsoft.com/office/drawing/2014/main" id="{7DABEBD5-9C15-4343-B409-89CF175C30EB}"/>
              </a:ext>
            </a:extLst>
          </p:cNvPr>
          <p:cNvSpPr/>
          <p:nvPr/>
        </p:nvSpPr>
        <p:spPr>
          <a:xfrm>
            <a:off x="5074405" y="30030063"/>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6D81528-2705-F441-93DD-CA63C31134B5}"/>
              </a:ext>
            </a:extLst>
          </p:cNvPr>
          <p:cNvPicPr>
            <a:picLocks noChangeAspect="1"/>
          </p:cNvPicPr>
          <p:nvPr/>
        </p:nvPicPr>
        <p:blipFill>
          <a:blip r:embed="rId5"/>
          <a:stretch>
            <a:fillRect/>
          </a:stretch>
        </p:blipFill>
        <p:spPr>
          <a:xfrm>
            <a:off x="7657192" y="7103836"/>
            <a:ext cx="36168693" cy="22034930"/>
          </a:xfrm>
          <a:prstGeom prst="rect">
            <a:avLst/>
          </a:prstGeom>
        </p:spPr>
      </p:pic>
      <p:sp>
        <p:nvSpPr>
          <p:cNvPr id="11" name="Object 9">
            <a:extLst>
              <a:ext uri="{FF2B5EF4-FFF2-40B4-BE49-F238E27FC236}">
                <a16:creationId xmlns:a16="http://schemas.microsoft.com/office/drawing/2014/main" id="{C7A5AF7D-D92C-475B-A5B6-BCB419BA1A8B}"/>
              </a:ext>
            </a:extLst>
          </p:cNvPr>
          <p:cNvSpPr txBox="1"/>
          <p:nvPr/>
        </p:nvSpPr>
        <p:spPr>
          <a:xfrm>
            <a:off x="5074405" y="3440153"/>
            <a:ext cx="42938184"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Cannabis Use Disorder and Treatment Characteristics</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67D05727-F24C-2B46-8446-9D0351795A86}"/>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52</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069121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3" name="Rectangle 2">
            <a:extLst>
              <a:ext uri="{FF2B5EF4-FFF2-40B4-BE49-F238E27FC236}">
                <a16:creationId xmlns:a16="http://schemas.microsoft.com/office/drawing/2014/main" id="{FC8FB559-2A19-044A-A6F9-AEAD4C85468A}"/>
              </a:ext>
            </a:extLst>
          </p:cNvPr>
          <p:cNvSpPr/>
          <p:nvPr/>
        </p:nvSpPr>
        <p:spPr>
          <a:xfrm>
            <a:off x="7981189" y="30621231"/>
            <a:ext cx="38108226"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Mathematica's analysis of the 2018 TAF release 1, Medicaid beneficiaries ages 12 and older who have full or comprehensive benefits.</a:t>
            </a:r>
          </a:p>
        </p:txBody>
      </p:sp>
      <p:pic>
        <p:nvPicPr>
          <p:cNvPr id="6" name="Picture 5">
            <a:extLst>
              <a:ext uri="{FF2B5EF4-FFF2-40B4-BE49-F238E27FC236}">
                <a16:creationId xmlns:a16="http://schemas.microsoft.com/office/drawing/2014/main" id="{398F5AC0-8C3B-8A47-AFCC-81010C681FBA}"/>
              </a:ext>
            </a:extLst>
          </p:cNvPr>
          <p:cNvPicPr>
            <a:picLocks noChangeAspect="1"/>
          </p:cNvPicPr>
          <p:nvPr/>
        </p:nvPicPr>
        <p:blipFill>
          <a:blip r:embed="rId5"/>
          <a:stretch>
            <a:fillRect/>
          </a:stretch>
        </p:blipFill>
        <p:spPr>
          <a:xfrm>
            <a:off x="10764156" y="7346360"/>
            <a:ext cx="32669843" cy="17391409"/>
          </a:xfrm>
          <a:prstGeom prst="rect">
            <a:avLst/>
          </a:prstGeom>
        </p:spPr>
      </p:pic>
      <p:sp>
        <p:nvSpPr>
          <p:cNvPr id="13" name="TextBox 12">
            <a:extLst>
              <a:ext uri="{FF2B5EF4-FFF2-40B4-BE49-F238E27FC236}">
                <a16:creationId xmlns:a16="http://schemas.microsoft.com/office/drawing/2014/main" id="{636DC5FB-02B8-0947-8DFD-38B94078BE01}"/>
              </a:ext>
            </a:extLst>
          </p:cNvPr>
          <p:cNvSpPr txBox="1"/>
          <p:nvPr/>
        </p:nvSpPr>
        <p:spPr>
          <a:xfrm>
            <a:off x="12270287" y="26623394"/>
            <a:ext cx="29657579" cy="2246769"/>
          </a:xfrm>
          <a:prstGeom prst="rect">
            <a:avLst/>
          </a:prstGeom>
          <a:noFill/>
        </p:spPr>
        <p:txBody>
          <a:bodyPr wrap="square" rtlCol="0">
            <a:spAutoFit/>
          </a:bodyPr>
          <a:lstStyle/>
          <a:p>
            <a:pPr algn="ctr"/>
            <a:r>
              <a:rPr lang="en-US" sz="7000" b="1" dirty="0">
                <a:solidFill>
                  <a:schemeClr val="accent1"/>
                </a:solidFill>
                <a:latin typeface="Calibri" panose="020F0502020204030204" pitchFamily="34" charset="0"/>
                <a:cs typeface="Calibri" panose="020F0502020204030204" pitchFamily="34" charset="0"/>
              </a:rPr>
              <a:t>17% (28,961) </a:t>
            </a:r>
            <a:r>
              <a:rPr lang="en-US" sz="7000" b="1" dirty="0">
                <a:latin typeface="Calibri" panose="020F0502020204030204" pitchFamily="34" charset="0"/>
                <a:cs typeface="Calibri" panose="020F0502020204030204" pitchFamily="34" charset="0"/>
              </a:rPr>
              <a:t>of Illinois Medicaid beneficiaries who are receiving SUD treatment </a:t>
            </a:r>
            <a:r>
              <a:rPr lang="en-US" sz="7000" b="1" dirty="0">
                <a:solidFill>
                  <a:schemeClr val="accent1"/>
                </a:solidFill>
                <a:latin typeface="Calibri" panose="020F0502020204030204" pitchFamily="34" charset="0"/>
                <a:cs typeface="Calibri" panose="020F0502020204030204" pitchFamily="34" charset="0"/>
              </a:rPr>
              <a:t>(168,468) </a:t>
            </a:r>
            <a:r>
              <a:rPr lang="en-US" sz="7000" b="1" dirty="0">
                <a:latin typeface="Calibri" panose="020F0502020204030204" pitchFamily="34" charset="0"/>
                <a:cs typeface="Calibri" panose="020F0502020204030204" pitchFamily="34" charset="0"/>
              </a:rPr>
              <a:t>, received treatment for cannabis use disorder.</a:t>
            </a:r>
          </a:p>
        </p:txBody>
      </p:sp>
      <p:sp>
        <p:nvSpPr>
          <p:cNvPr id="11" name="Object 9">
            <a:extLst>
              <a:ext uri="{FF2B5EF4-FFF2-40B4-BE49-F238E27FC236}">
                <a16:creationId xmlns:a16="http://schemas.microsoft.com/office/drawing/2014/main" id="{9CF85448-15CC-4035-9A7A-B63674698678}"/>
              </a:ext>
            </a:extLst>
          </p:cNvPr>
          <p:cNvSpPr txBox="1"/>
          <p:nvPr/>
        </p:nvSpPr>
        <p:spPr>
          <a:xfrm>
            <a:off x="5074405" y="3440153"/>
            <a:ext cx="42938184"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Cannabis Use Disorder and Treatment Characteristics</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2E36D4AB-8537-B94C-8B45-40A621A29493}"/>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53</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936562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3" name="TextBox 2">
            <a:extLst>
              <a:ext uri="{FF2B5EF4-FFF2-40B4-BE49-F238E27FC236}">
                <a16:creationId xmlns:a16="http://schemas.microsoft.com/office/drawing/2014/main" id="{3DADBEEC-F893-FF4A-9E59-93F6BCD06E36}"/>
              </a:ext>
            </a:extLst>
          </p:cNvPr>
          <p:cNvSpPr txBox="1"/>
          <p:nvPr/>
        </p:nvSpPr>
        <p:spPr>
          <a:xfrm>
            <a:off x="4810606" y="10572869"/>
            <a:ext cx="39263474" cy="18789759"/>
          </a:xfrm>
          <a:prstGeom prst="rect">
            <a:avLst/>
          </a:prstGeom>
          <a:noFill/>
        </p:spPr>
        <p:txBody>
          <a:bodyPr wrap="square" rtlCol="0">
            <a:spAutoFit/>
          </a:bodyPr>
          <a:lstStyle/>
          <a:p>
            <a:pPr marL="1143000" lvl="0" indent="-1143000">
              <a:buFont typeface="Courier New" panose="02070309020205020404" pitchFamily="49" charset="0"/>
              <a:buChar char="o"/>
            </a:pPr>
            <a:r>
              <a:rPr lang="en-US" sz="13500" dirty="0">
                <a:latin typeface="Calibri" panose="020F0502020204030204" pitchFamily="34" charset="0"/>
                <a:cs typeface="Calibri" panose="020F0502020204030204" pitchFamily="34" charset="0"/>
              </a:rPr>
              <a:t>From 2017-2019, there were a total of </a:t>
            </a:r>
            <a:r>
              <a:rPr lang="en-US" sz="13500" b="1" dirty="0">
                <a:solidFill>
                  <a:schemeClr val="accent1"/>
                </a:solidFill>
                <a:latin typeface="Calibri" panose="020F0502020204030204" pitchFamily="34" charset="0"/>
                <a:cs typeface="Calibri" panose="020F0502020204030204" pitchFamily="34" charset="0"/>
              </a:rPr>
              <a:t>140,682 admissions </a:t>
            </a:r>
            <a:r>
              <a:rPr lang="en-US" sz="13500" dirty="0">
                <a:latin typeface="Calibri" panose="020F0502020204030204" pitchFamily="34" charset="0"/>
                <a:cs typeface="Calibri" panose="020F0502020204030204" pitchFamily="34" charset="0"/>
              </a:rPr>
              <a:t>to substance use disorder treatment in Illinois. Of these, </a:t>
            </a:r>
            <a:r>
              <a:rPr lang="en-US" sz="13500" b="1" dirty="0">
                <a:solidFill>
                  <a:schemeClr val="accent1"/>
                </a:solidFill>
                <a:latin typeface="Calibri" panose="020F0502020204030204" pitchFamily="34" charset="0"/>
                <a:cs typeface="Calibri" panose="020F0502020204030204" pitchFamily="34" charset="0"/>
              </a:rPr>
              <a:t>16.8% </a:t>
            </a:r>
            <a:r>
              <a:rPr lang="en-US" sz="13500" dirty="0">
                <a:latin typeface="Calibri" panose="020F0502020204030204" pitchFamily="34" charset="0"/>
                <a:cs typeface="Calibri" panose="020F0502020204030204" pitchFamily="34" charset="0"/>
              </a:rPr>
              <a:t>(N = </a:t>
            </a:r>
            <a:r>
              <a:rPr lang="en-US" sz="13500" b="1" dirty="0">
                <a:solidFill>
                  <a:schemeClr val="accent1"/>
                </a:solidFill>
                <a:latin typeface="Calibri" panose="020F0502020204030204" pitchFamily="34" charset="0"/>
                <a:cs typeface="Calibri" panose="020F0502020204030204" pitchFamily="34" charset="0"/>
              </a:rPr>
              <a:t>23,602</a:t>
            </a:r>
            <a:r>
              <a:rPr lang="en-US" sz="13500" dirty="0">
                <a:latin typeface="Calibri" panose="020F0502020204030204" pitchFamily="34" charset="0"/>
                <a:cs typeface="Calibri" panose="020F0502020204030204" pitchFamily="34" charset="0"/>
              </a:rPr>
              <a:t>) had a primary drug of cannabis/marijuana. </a:t>
            </a:r>
          </a:p>
          <a:p>
            <a:pPr lvl="0"/>
            <a:br>
              <a:rPr lang="en-US" sz="13500" dirty="0">
                <a:latin typeface="Calibri" panose="020F0502020204030204" pitchFamily="34" charset="0"/>
                <a:cs typeface="Calibri" panose="020F0502020204030204" pitchFamily="34" charset="0"/>
              </a:rPr>
            </a:br>
            <a:endParaRPr lang="en-US" sz="13500" dirty="0">
              <a:latin typeface="Calibri" panose="020F0502020204030204" pitchFamily="34" charset="0"/>
              <a:cs typeface="Calibri" panose="020F0502020204030204" pitchFamily="34" charset="0"/>
            </a:endParaRPr>
          </a:p>
          <a:p>
            <a:pPr marL="1143000" lvl="0" indent="-1143000">
              <a:buFont typeface="Courier New" panose="02070309020205020404" pitchFamily="49" charset="0"/>
              <a:buChar char="o"/>
            </a:pPr>
            <a:r>
              <a:rPr lang="en-US" sz="13500" dirty="0">
                <a:latin typeface="Calibri" panose="020F0502020204030204" pitchFamily="34" charset="0"/>
                <a:cs typeface="Calibri" panose="020F0502020204030204" pitchFamily="34" charset="0"/>
              </a:rPr>
              <a:t>A total of </a:t>
            </a:r>
            <a:r>
              <a:rPr lang="en-US" sz="13500" b="1" dirty="0">
                <a:solidFill>
                  <a:schemeClr val="accent1"/>
                </a:solidFill>
                <a:latin typeface="Calibri" panose="020F0502020204030204" pitchFamily="34" charset="0"/>
                <a:cs typeface="Calibri" panose="020F0502020204030204" pitchFamily="34" charset="0"/>
              </a:rPr>
              <a:t>50,660 treatment admissions </a:t>
            </a:r>
            <a:r>
              <a:rPr lang="en-US" sz="13500" dirty="0">
                <a:latin typeface="Calibri" panose="020F0502020204030204" pitchFamily="34" charset="0"/>
                <a:cs typeface="Calibri" panose="020F0502020204030204" pitchFamily="34" charset="0"/>
              </a:rPr>
              <a:t>(</a:t>
            </a:r>
            <a:r>
              <a:rPr lang="en-US" sz="13500" b="1" dirty="0">
                <a:solidFill>
                  <a:schemeClr val="accent1"/>
                </a:solidFill>
                <a:latin typeface="Calibri" panose="020F0502020204030204" pitchFamily="34" charset="0"/>
                <a:cs typeface="Calibri" panose="020F0502020204030204" pitchFamily="34" charset="0"/>
              </a:rPr>
              <a:t>36.0%</a:t>
            </a:r>
            <a:r>
              <a:rPr lang="en-US" sz="13500" dirty="0">
                <a:latin typeface="Calibri" panose="020F0502020204030204" pitchFamily="34" charset="0"/>
                <a:cs typeface="Calibri" panose="020F0502020204030204" pitchFamily="34" charset="0"/>
              </a:rPr>
              <a:t>) reported cannabis/marijuana as their primary, secondary, or tertiary drug.</a:t>
            </a:r>
          </a:p>
        </p:txBody>
      </p:sp>
      <p:sp>
        <p:nvSpPr>
          <p:cNvPr id="7" name="Object 9">
            <a:extLst>
              <a:ext uri="{FF2B5EF4-FFF2-40B4-BE49-F238E27FC236}">
                <a16:creationId xmlns:a16="http://schemas.microsoft.com/office/drawing/2014/main" id="{E0AE1CE4-0EA9-4462-BA07-4FCE0A2244E1}"/>
              </a:ext>
            </a:extLst>
          </p:cNvPr>
          <p:cNvSpPr txBox="1"/>
          <p:nvPr/>
        </p:nvSpPr>
        <p:spPr>
          <a:xfrm>
            <a:off x="5074405" y="3440153"/>
            <a:ext cx="42938184"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Cannabis Use Disorder and Treatment Characteristics</a:t>
            </a:r>
            <a:endParaRPr lang="en-US" dirty="0">
              <a:latin typeface="Calibri" panose="020F0502020204030204" pitchFamily="34" charset="0"/>
              <a:cs typeface="Calibri" panose="020F0502020204030204" pitchFamily="34" charset="0"/>
            </a:endParaRPr>
          </a:p>
        </p:txBody>
      </p:sp>
      <p:sp>
        <p:nvSpPr>
          <p:cNvPr id="8" name="Object 13">
            <a:extLst>
              <a:ext uri="{FF2B5EF4-FFF2-40B4-BE49-F238E27FC236}">
                <a16:creationId xmlns:a16="http://schemas.microsoft.com/office/drawing/2014/main" id="{0B43C18D-13D8-9244-80CA-D21ABE4BB75E}"/>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54</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771321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204400"/>
            <a:ext cx="50800000" cy="405014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3" name="TextBox 2">
            <a:extLst>
              <a:ext uri="{FF2B5EF4-FFF2-40B4-BE49-F238E27FC236}">
                <a16:creationId xmlns:a16="http://schemas.microsoft.com/office/drawing/2014/main" id="{3DADBEEC-F893-FF4A-9E59-93F6BCD06E36}"/>
              </a:ext>
            </a:extLst>
          </p:cNvPr>
          <p:cNvSpPr txBox="1"/>
          <p:nvPr/>
        </p:nvSpPr>
        <p:spPr>
          <a:xfrm>
            <a:off x="4810606" y="6254912"/>
            <a:ext cx="44566995" cy="26650886"/>
          </a:xfrm>
          <a:prstGeom prst="rect">
            <a:avLst/>
          </a:prstGeom>
          <a:noFill/>
        </p:spPr>
        <p:txBody>
          <a:bodyPr wrap="square" rtlCol="0">
            <a:spAutoFit/>
          </a:bodyPr>
          <a:lstStyle/>
          <a:p>
            <a:r>
              <a:rPr lang="en-US" sz="8000" b="1" dirty="0">
                <a:solidFill>
                  <a:schemeClr val="accent1"/>
                </a:solidFill>
                <a:latin typeface="Calibri" panose="020F0502020204030204" pitchFamily="34" charset="0"/>
                <a:cs typeface="Calibri" panose="020F0502020204030204" pitchFamily="34" charset="0"/>
              </a:rPr>
              <a:t>Compared with treatment admissions with other primary substances of misuse, those admitted for a cannabis use disorder were </a:t>
            </a:r>
            <a:r>
              <a:rPr lang="en-US" sz="8000" b="1" u="sng" dirty="0">
                <a:solidFill>
                  <a:schemeClr val="accent1"/>
                </a:solidFill>
                <a:latin typeface="Calibri" panose="020F0502020204030204" pitchFamily="34" charset="0"/>
                <a:cs typeface="Calibri" panose="020F0502020204030204" pitchFamily="34" charset="0"/>
              </a:rPr>
              <a:t>more likely</a:t>
            </a:r>
            <a:r>
              <a:rPr lang="en-US" sz="8000" b="1" dirty="0">
                <a:solidFill>
                  <a:schemeClr val="accent1"/>
                </a:solidFill>
                <a:latin typeface="Calibri" panose="020F0502020204030204" pitchFamily="34" charset="0"/>
                <a:cs typeface="Calibri" panose="020F0502020204030204" pitchFamily="34" charset="0"/>
              </a:rPr>
              <a:t> to (be):</a:t>
            </a:r>
          </a:p>
          <a:p>
            <a:endParaRPr lang="en-US" sz="8000" dirty="0">
              <a:latin typeface="Calibri" panose="020F0502020204030204" pitchFamily="34" charset="0"/>
              <a:cs typeface="Calibri" panose="020F0502020204030204" pitchFamily="34" charset="0"/>
            </a:endParaRP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Black/African American (42.3% vs. 32.2%) or Hispanic/Latino (17.5% vs. 12.5%) and less likely to be White (35.3% vs. 52.4%).</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Male (75.8% vs. 63.0%).</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Younger (35.9% 20 years of age or younger vs. 2.9%).</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Pregnant at admission (11.0% vs. 7.3%).</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Report court or criminal justice system as the referral source (69.2% vs. 29.0%).</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Younger at first age of use of their primary drug (86% 17 years or age or younger vs. 39.0%).</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Report smoking as the primary route of administration (95.8% vs. 13.1%).</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Report frequency of use as “some use” (39.6% vs. 23.0%) and less likely to report daily use (33.6% vs. 56.6%).</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Be admitted to an ambulatory, non-intensive outpatient program (70.2% vs. 43.5%).</a:t>
            </a:r>
          </a:p>
          <a:p>
            <a:endParaRPr lang="en-US" sz="8000" b="1" dirty="0">
              <a:solidFill>
                <a:schemeClr val="accent1"/>
              </a:solidFill>
              <a:latin typeface="Calibri" panose="020F0502020204030204" pitchFamily="34" charset="0"/>
              <a:cs typeface="Calibri" panose="020F0502020204030204" pitchFamily="34" charset="0"/>
            </a:endParaRPr>
          </a:p>
          <a:p>
            <a:r>
              <a:rPr lang="en-US" sz="8000" b="1" u="sng" dirty="0">
                <a:solidFill>
                  <a:schemeClr val="accent1"/>
                </a:solidFill>
                <a:latin typeface="Calibri" panose="020F0502020204030204" pitchFamily="34" charset="0"/>
                <a:cs typeface="Calibri" panose="020F0502020204030204" pitchFamily="34" charset="0"/>
              </a:rPr>
              <a:t>Compared with treatment admissions for other primary substances of misuse</a:t>
            </a:r>
            <a:r>
              <a:rPr lang="en-US" sz="8000" b="1" dirty="0">
                <a:solidFill>
                  <a:schemeClr val="accent1"/>
                </a:solidFill>
                <a:latin typeface="Calibri" panose="020F0502020204030204" pitchFamily="34" charset="0"/>
                <a:cs typeface="Calibri" panose="020F0502020204030204" pitchFamily="34" charset="0"/>
              </a:rPr>
              <a:t>, those admitted for a cannabis use disorder were </a:t>
            </a:r>
            <a:r>
              <a:rPr lang="en-US" sz="8000" b="1" u="sng" dirty="0">
                <a:solidFill>
                  <a:schemeClr val="accent1"/>
                </a:solidFill>
                <a:latin typeface="Calibri" panose="020F0502020204030204" pitchFamily="34" charset="0"/>
                <a:cs typeface="Calibri" panose="020F0502020204030204" pitchFamily="34" charset="0"/>
              </a:rPr>
              <a:t>less likely</a:t>
            </a:r>
            <a:r>
              <a:rPr lang="en-US" sz="8000" b="1" dirty="0">
                <a:solidFill>
                  <a:schemeClr val="accent1"/>
                </a:solidFill>
                <a:latin typeface="Calibri" panose="020F0502020204030204" pitchFamily="34" charset="0"/>
                <a:cs typeface="Calibri" panose="020F0502020204030204" pitchFamily="34" charset="0"/>
              </a:rPr>
              <a:t> to (be):</a:t>
            </a:r>
          </a:p>
          <a:p>
            <a:r>
              <a:rPr lang="en-US" sz="8000" dirty="0">
                <a:latin typeface="Calibri" panose="020F0502020204030204" pitchFamily="34" charset="0"/>
                <a:cs typeface="Calibri" panose="020F0502020204030204" pitchFamily="34" charset="0"/>
              </a:rPr>
              <a:t> </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Report veteran status (4.7% vs. 8.4%).</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Have a co-occurring mental and substance use disorder (10.9% vs. 13.9%) </a:t>
            </a:r>
          </a:p>
          <a:p>
            <a:pPr marL="1600200" lvl="1" indent="-1143000">
              <a:spcAft>
                <a:spcPts val="500"/>
              </a:spcAft>
              <a:buFont typeface="Courier New" panose="02070309020205020404" pitchFamily="49" charset="0"/>
              <a:buChar char="o"/>
            </a:pPr>
            <a:r>
              <a:rPr lang="en-US" sz="8000" dirty="0">
                <a:latin typeface="Calibri" panose="020F0502020204030204" pitchFamily="34" charset="0"/>
                <a:cs typeface="Calibri" panose="020F0502020204030204" pitchFamily="34" charset="0"/>
              </a:rPr>
              <a:t>Report having been in substance use treatment previously (40.8% vs. 66.8%).</a:t>
            </a:r>
          </a:p>
        </p:txBody>
      </p:sp>
      <p:sp>
        <p:nvSpPr>
          <p:cNvPr id="7" name="Object 9">
            <a:extLst>
              <a:ext uri="{FF2B5EF4-FFF2-40B4-BE49-F238E27FC236}">
                <a16:creationId xmlns:a16="http://schemas.microsoft.com/office/drawing/2014/main" id="{734DC6A1-2853-4F88-9BA7-C62F6D455BE8}"/>
              </a:ext>
            </a:extLst>
          </p:cNvPr>
          <p:cNvSpPr txBox="1"/>
          <p:nvPr/>
        </p:nvSpPr>
        <p:spPr>
          <a:xfrm>
            <a:off x="5074405" y="3440153"/>
            <a:ext cx="42938184"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Cannabis Use Disorder and Treatment Characteristics</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92A136CC-613F-124E-A820-C964E4C48BD8}"/>
              </a:ext>
            </a:extLst>
          </p:cNvPr>
          <p:cNvSpPr txBox="1"/>
          <p:nvPr/>
        </p:nvSpPr>
        <p:spPr>
          <a:xfrm>
            <a:off x="1996168" y="36423828"/>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55</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42146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152400" y="152400"/>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0" y="733978"/>
            <a:ext cx="50800000" cy="35369814"/>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3848485" y="21187723"/>
            <a:ext cx="40974710" cy="6698398"/>
          </a:xfrm>
          <a:prstGeom prst="rect">
            <a:avLst/>
          </a:prstGeom>
          <a:noFill/>
        </p:spPr>
        <p:txBody>
          <a:bodyPr wrap="square" rtlCol="0" anchor="ctr"/>
          <a:lstStyle/>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Public Health Effects </a:t>
            </a:r>
          </a:p>
        </p:txBody>
      </p:sp>
      <p:sp>
        <p:nvSpPr>
          <p:cNvPr id="9" name="Object 13">
            <a:extLst>
              <a:ext uri="{FF2B5EF4-FFF2-40B4-BE49-F238E27FC236}">
                <a16:creationId xmlns:a16="http://schemas.microsoft.com/office/drawing/2014/main" id="{E5B566EB-FC49-1944-A091-A51962DC59D8}"/>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56</a:t>
            </a:fld>
            <a:endParaRPr lang="en-US" sz="5700" dirty="0">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4028134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Public Health Effects Highlights</a:t>
            </a:r>
          </a:p>
        </p:txBody>
      </p:sp>
      <p:sp>
        <p:nvSpPr>
          <p:cNvPr id="13" name="Object 12"/>
          <p:cNvSpPr txBox="1"/>
          <p:nvPr/>
        </p:nvSpPr>
        <p:spPr>
          <a:xfrm>
            <a:off x="4810605" y="6802908"/>
            <a:ext cx="43461421" cy="20510394"/>
          </a:xfrm>
          <a:prstGeom prst="rect">
            <a:avLst/>
          </a:prstGeom>
          <a:noFill/>
        </p:spPr>
        <p:txBody>
          <a:bodyPr wrap="square" rtlCol="0" anchor="t"/>
          <a:lstStyle/>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Seven percent of 12th graders report driving under the influence of marijuana 6 or more times in the past year.</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18- to 25-year-olds were the most likely age group to report driving under the influence (11.6%) in 2018-2019, representing a decline since 2016-2017 (14.6%).</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The state has experienced a large increase in reported pediatric poisonings owing to edible cannabis products from 11 such reported incidents in 2018 to 150 such incidents in 2020.</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The number of overdose fatalities between 2015 and 2019 with cannabis as a contributing cause has remained low (10 to 16 fatalities per year) per reports to the CDC.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endParaRPr lang="en-US" sz="8700" dirty="0">
              <a:latin typeface="Calibri" panose="020F0502020204030204" pitchFamily="34" charset="0"/>
              <a:ea typeface="Karla" pitchFamily="34" charset="-122"/>
              <a:cs typeface="Calibri" panose="020F0502020204030204" pitchFamily="34" charset="0"/>
            </a:endParaRPr>
          </a:p>
        </p:txBody>
      </p:sp>
      <p:sp>
        <p:nvSpPr>
          <p:cNvPr id="11" name="Object 13">
            <a:extLst>
              <a:ext uri="{FF2B5EF4-FFF2-40B4-BE49-F238E27FC236}">
                <a16:creationId xmlns:a16="http://schemas.microsoft.com/office/drawing/2014/main" id="{F8A57FD1-D6F4-724B-A6D1-E362C195DC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57</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686596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287492"/>
            <a:ext cx="38108226"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Public Health Effects - DUI</a:t>
            </a:r>
            <a:endParaRPr lang="en-US"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34C14B7B-9AC3-46B7-9039-4109E375BE5D}"/>
              </a:ext>
            </a:extLst>
          </p:cNvPr>
          <p:cNvSpPr/>
          <p:nvPr/>
        </p:nvSpPr>
        <p:spPr>
          <a:xfrm>
            <a:off x="7241013" y="30064468"/>
            <a:ext cx="37381707"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Center for Prevention Research and Development. (2018). Illinois Youth Survey 2018 Frequency Report: State of Illinois. Champaign, IL: CPRD, School of Social Work, University of Illinois.</a:t>
            </a:r>
          </a:p>
        </p:txBody>
      </p:sp>
      <p:pic>
        <p:nvPicPr>
          <p:cNvPr id="2" name="Picture 1">
            <a:extLst>
              <a:ext uri="{FF2B5EF4-FFF2-40B4-BE49-F238E27FC236}">
                <a16:creationId xmlns:a16="http://schemas.microsoft.com/office/drawing/2014/main" id="{8CEBAD03-ADE5-42A6-9DE2-7FC05D497204}"/>
              </a:ext>
            </a:extLst>
          </p:cNvPr>
          <p:cNvPicPr>
            <a:picLocks noChangeAspect="1"/>
          </p:cNvPicPr>
          <p:nvPr/>
        </p:nvPicPr>
        <p:blipFill>
          <a:blip r:embed="rId5"/>
          <a:stretch>
            <a:fillRect/>
          </a:stretch>
        </p:blipFill>
        <p:spPr>
          <a:xfrm>
            <a:off x="7587438" y="7370588"/>
            <a:ext cx="35625123" cy="21412976"/>
          </a:xfrm>
          <a:prstGeom prst="rect">
            <a:avLst/>
          </a:prstGeom>
        </p:spPr>
      </p:pic>
      <p:sp>
        <p:nvSpPr>
          <p:cNvPr id="11" name="Object 13">
            <a:extLst>
              <a:ext uri="{FF2B5EF4-FFF2-40B4-BE49-F238E27FC236}">
                <a16:creationId xmlns:a16="http://schemas.microsoft.com/office/drawing/2014/main" id="{D1536627-81BC-9B44-BA69-B4893BB19984}"/>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58</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870565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Rectangle 9">
            <a:extLst>
              <a:ext uri="{FF2B5EF4-FFF2-40B4-BE49-F238E27FC236}">
                <a16:creationId xmlns:a16="http://schemas.microsoft.com/office/drawing/2014/main" id="{260A71AE-F4E0-0245-AE2B-FF6900CFF598}"/>
              </a:ext>
            </a:extLst>
          </p:cNvPr>
          <p:cNvSpPr/>
          <p:nvPr/>
        </p:nvSpPr>
        <p:spPr>
          <a:xfrm>
            <a:off x="5529586" y="29803505"/>
            <a:ext cx="43175974" cy="2954655"/>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Substance Abuse and Mental Health Services Administration. (2012-2019). 2018 National Survey on Drug Use and Health: Methodological summary and definitions. Rockville, MD: Center for Behavioral Health Statistics and Quality, Substance Abuse and Mental Health Services Administration. Retrieved from https://</a:t>
            </a:r>
            <a:r>
              <a:rPr lang="en-US" sz="6200" i="1" dirty="0" err="1">
                <a:latin typeface="Calibri" panose="020F0502020204030204" pitchFamily="34" charset="0"/>
                <a:cs typeface="Calibri" panose="020F0502020204030204" pitchFamily="34" charset="0"/>
              </a:rPr>
              <a:t>www.samhsa.gov</a:t>
            </a:r>
            <a:r>
              <a:rPr lang="en-US" sz="6200" i="1" dirty="0">
                <a:latin typeface="Calibri" panose="020F0502020204030204" pitchFamily="34" charset="0"/>
                <a:cs typeface="Calibri" panose="020F0502020204030204" pitchFamily="34" charset="0"/>
              </a:rPr>
              <a:t>/data/</a:t>
            </a:r>
            <a:endParaRPr lang="en-US" sz="7000" i="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8160EDC-C2CD-DB48-BE5D-CD18D62C13A1}"/>
              </a:ext>
            </a:extLst>
          </p:cNvPr>
          <p:cNvPicPr>
            <a:picLocks noChangeAspect="1"/>
          </p:cNvPicPr>
          <p:nvPr/>
        </p:nvPicPr>
        <p:blipFill>
          <a:blip r:embed="rId5"/>
          <a:stretch>
            <a:fillRect/>
          </a:stretch>
        </p:blipFill>
        <p:spPr>
          <a:xfrm>
            <a:off x="8670471" y="6854221"/>
            <a:ext cx="35869302" cy="21753436"/>
          </a:xfrm>
          <a:prstGeom prst="rect">
            <a:avLst/>
          </a:prstGeom>
        </p:spPr>
      </p:pic>
      <p:sp>
        <p:nvSpPr>
          <p:cNvPr id="11" name="Object 9">
            <a:extLst>
              <a:ext uri="{FF2B5EF4-FFF2-40B4-BE49-F238E27FC236}">
                <a16:creationId xmlns:a16="http://schemas.microsoft.com/office/drawing/2014/main" id="{BD77A3C5-03EC-4B6B-924A-AC1E33F2377F}"/>
              </a:ext>
            </a:extLst>
          </p:cNvPr>
          <p:cNvSpPr txBox="1"/>
          <p:nvPr/>
        </p:nvSpPr>
        <p:spPr>
          <a:xfrm>
            <a:off x="4810606" y="3287492"/>
            <a:ext cx="38108226"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Public Health Effects - DUI</a:t>
            </a:r>
            <a:endParaRPr lang="en-US" dirty="0">
              <a:latin typeface="Calibri" panose="020F0502020204030204" pitchFamily="34" charset="0"/>
              <a:cs typeface="Calibri" panose="020F0502020204030204" pitchFamily="34" charset="0"/>
            </a:endParaRPr>
          </a:p>
        </p:txBody>
      </p:sp>
      <p:sp>
        <p:nvSpPr>
          <p:cNvPr id="8" name="Object 13">
            <a:extLst>
              <a:ext uri="{FF2B5EF4-FFF2-40B4-BE49-F238E27FC236}">
                <a16:creationId xmlns:a16="http://schemas.microsoft.com/office/drawing/2014/main" id="{99F92585-FF2F-FD4D-9FB1-269B7877D6D8}"/>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59</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85897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596285"/>
            <a:ext cx="50800000" cy="3658259"/>
          </a:xfrm>
          <a:prstGeom prst="rect">
            <a:avLst/>
          </a:prstGeom>
        </p:spPr>
      </p:pic>
      <p:pic>
        <p:nvPicPr>
          <p:cNvPr id="5" name="Object 4" descr="preencoded.png"/>
          <p:cNvPicPr>
            <a:picLocks noChangeAspect="1"/>
          </p:cNvPicPr>
          <p:nvPr/>
        </p:nvPicPr>
        <p:blipFill>
          <a:blip r:embed="rId4"/>
          <a:stretch>
            <a:fillRect/>
          </a:stretch>
        </p:blipFill>
        <p:spPr>
          <a:xfrm>
            <a:off x="2947281" y="7627905"/>
            <a:ext cx="1298864" cy="26506439"/>
          </a:xfrm>
          <a:prstGeom prst="rect">
            <a:avLst/>
          </a:prstGeom>
        </p:spPr>
      </p:pic>
      <p:sp>
        <p:nvSpPr>
          <p:cNvPr id="10" name="Object 9"/>
          <p:cNvSpPr txBox="1"/>
          <p:nvPr/>
        </p:nvSpPr>
        <p:spPr>
          <a:xfrm>
            <a:off x="4810606" y="2645833"/>
            <a:ext cx="36729280"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Timeline of Cannabis Legalization in Illinois </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D7594FD-D4C9-754D-8B4E-9061559CD270}"/>
              </a:ext>
            </a:extLst>
          </p:cNvPr>
          <p:cNvSpPr txBox="1"/>
          <p:nvPr/>
        </p:nvSpPr>
        <p:spPr>
          <a:xfrm>
            <a:off x="4810606" y="7170978"/>
            <a:ext cx="43042113" cy="30254436"/>
          </a:xfrm>
          <a:prstGeom prst="rect">
            <a:avLst/>
          </a:prstGeom>
          <a:noFill/>
        </p:spPr>
        <p:txBody>
          <a:bodyPr wrap="square" rtlCol="0">
            <a:spAutoFit/>
          </a:bodyPr>
          <a:lstStyle/>
          <a:p>
            <a:r>
              <a:rPr lang="en-US" sz="5000" b="1" dirty="0"/>
              <a:t>06/27/2012</a:t>
            </a:r>
          </a:p>
          <a:p>
            <a:pPr lvl="2"/>
            <a:r>
              <a:rPr lang="en-US" sz="5000" dirty="0"/>
              <a:t>Chicago City Council votes to decriminalized marijuana possession. Provides that possession of up to 15 grams of marijuana is punishable by a fine of between $250 and $500. (Effective August 4, 2012.) </a:t>
            </a:r>
            <a:r>
              <a:rPr lang="en-US" sz="5000" u="sng" dirty="0">
                <a:hlinkClick r:id="rId5"/>
              </a:rPr>
              <a:t>https://www.chicago.gov/content/dam/city/depts/mayor/Press%20Room/Press%20Releases/2012/June/6.27.12MarijuanaOrd.pdf</a:t>
            </a:r>
            <a:r>
              <a:rPr lang="en-US" sz="5000" dirty="0"/>
              <a:t> </a:t>
            </a:r>
          </a:p>
          <a:p>
            <a:endParaRPr lang="en-US" sz="5000" dirty="0"/>
          </a:p>
          <a:p>
            <a:r>
              <a:rPr lang="en-US" sz="5000" b="1" dirty="0"/>
              <a:t>08/04/2012</a:t>
            </a:r>
          </a:p>
          <a:p>
            <a:pPr lvl="2"/>
            <a:r>
              <a:rPr lang="en-US" sz="5000" dirty="0"/>
              <a:t>Chicago ordinance to fine marijuana possession of up to 15 grams of marijuana takes effect. </a:t>
            </a:r>
          </a:p>
          <a:p>
            <a:endParaRPr lang="en-US" sz="5000" dirty="0"/>
          </a:p>
          <a:p>
            <a:r>
              <a:rPr lang="en-US" sz="5000" b="1" dirty="0"/>
              <a:t>08/01/2013</a:t>
            </a:r>
          </a:p>
          <a:p>
            <a:pPr lvl="2"/>
            <a:r>
              <a:rPr lang="en-US" sz="5000" dirty="0"/>
              <a:t>Governor signs into law the Compassionate Use of Medical Cannabis Pilot Program Act (Public Act 098-0122). (Effective January 1, 2014.) </a:t>
            </a:r>
            <a:r>
              <a:rPr lang="en-US" sz="5000" u="sng" dirty="0">
                <a:hlinkClick r:id="rId6"/>
              </a:rPr>
              <a:t>https://www.ilga.gov/legislation/publicacts/98/098-0122.htm</a:t>
            </a:r>
            <a:r>
              <a:rPr lang="en-US" sz="5000" dirty="0"/>
              <a:t> </a:t>
            </a:r>
          </a:p>
          <a:p>
            <a:r>
              <a:rPr lang="en-US" sz="5000" dirty="0"/>
              <a:t> </a:t>
            </a:r>
          </a:p>
          <a:p>
            <a:r>
              <a:rPr lang="en-US" sz="5000" b="1" dirty="0"/>
              <a:t>01/01/2014</a:t>
            </a:r>
          </a:p>
          <a:p>
            <a:pPr lvl="2"/>
            <a:r>
              <a:rPr lang="en-US" sz="5000" dirty="0"/>
              <a:t>Compassionate Use of Medical Cannabis Pilot Program Act enacted. Serves as a four-year pilot program and provides that when a person has been diagnosed by a physician as having a debilitating medical condition, the person and the person's primary caregiver may be issued a registry identification card by the Department of Public Health that permits the person or the person's primary caregiver to legally possess no more 2.5 ounces of usable cannabis during a 14-day period that is derived solely from an intrastate source.</a:t>
            </a:r>
          </a:p>
          <a:p>
            <a:endParaRPr lang="en-US" sz="5000" dirty="0"/>
          </a:p>
          <a:p>
            <a:r>
              <a:rPr lang="en-US" sz="5000" b="1" dirty="0"/>
              <a:t>07/21/2014</a:t>
            </a:r>
            <a:endParaRPr lang="en-US" sz="5000" dirty="0"/>
          </a:p>
          <a:p>
            <a:pPr lvl="2"/>
            <a:r>
              <a:rPr lang="en-US" sz="5000" dirty="0"/>
              <a:t>Governor approves amendments to the Compassionate Use of Medical Cannabis Pilot Program Act by changing Sections 10 and 60; adds seizures to the definition of debilitating conditions and allowed persons under age 18 to apply for medical cannabis registration card. (Public Act 098-0775). (Effective January 1, 2015.) </a:t>
            </a:r>
            <a:r>
              <a:rPr lang="en-US" sz="5000" u="sng" dirty="0">
                <a:hlinkClick r:id="rId7"/>
              </a:rPr>
              <a:t>https://www.ilga.gov/legislation/publicacts/fulltext.asp?Name=098-0775</a:t>
            </a:r>
            <a:r>
              <a:rPr lang="en-US" sz="5000" dirty="0"/>
              <a:t> </a:t>
            </a:r>
          </a:p>
          <a:p>
            <a:pPr lvl="4"/>
            <a:endParaRPr lang="en-US" sz="5000" dirty="0"/>
          </a:p>
          <a:p>
            <a:r>
              <a:rPr lang="en-US" sz="5000" b="1" dirty="0"/>
              <a:t>01/01/2015</a:t>
            </a:r>
          </a:p>
          <a:p>
            <a:pPr lvl="2"/>
            <a:r>
              <a:rPr lang="en-US" sz="5000" dirty="0"/>
              <a:t>Amendments to Sections 10 and 60 of the Compassionate Use of Medical Cannabis Pilot Program Act take effect.</a:t>
            </a:r>
          </a:p>
          <a:p>
            <a:pPr lvl="2"/>
            <a:endParaRPr lang="en-US" sz="5000" dirty="0"/>
          </a:p>
          <a:p>
            <a:r>
              <a:rPr lang="en-US" sz="5000" b="1" dirty="0"/>
              <a:t>06/30/2016</a:t>
            </a:r>
          </a:p>
          <a:p>
            <a:pPr lvl="2"/>
            <a:r>
              <a:rPr lang="en-US" sz="5000" dirty="0"/>
              <a:t>Governor approves amendments to the Compassionate Use of Medical Cannabis Pilot Program Act by changing Sections 2, 3, 4, and 9 and by adding 6.1 and 6.2 (Public Act 099-519); extends pilot through 6/20/20, adds PTSD to the definition of debilitating conditions, and establishes a three-year cycle for patient applications. Amendments effective immediately. </a:t>
            </a:r>
            <a:r>
              <a:rPr lang="en-US" sz="5000" u="sng" dirty="0">
                <a:hlinkClick r:id="rId8"/>
              </a:rPr>
              <a:t>https://www.ilga.gov/legislation/ilcs/ilcs3.asp?ActID=3503&amp;ChapterID=35</a:t>
            </a:r>
            <a:r>
              <a:rPr lang="en-US" sz="5000" dirty="0"/>
              <a:t> </a:t>
            </a:r>
          </a:p>
          <a:p>
            <a:pPr lvl="2"/>
            <a:endParaRPr lang="en-US" sz="5000" dirty="0"/>
          </a:p>
          <a:p>
            <a:r>
              <a:rPr lang="en-US" sz="5000" b="1" dirty="0"/>
              <a:t>07/29/2016</a:t>
            </a:r>
          </a:p>
          <a:p>
            <a:pPr lvl="2"/>
            <a:r>
              <a:rPr lang="en-US" sz="5000" dirty="0"/>
              <a:t>Governor approves amendments to the Cannabis Control Act (Public Act 099-0697); decriminalizes possession of up to 10 grams of marijuana, making it a civil offense punishable by a fine of between $100 and $200, and provides that law enforcement will automatically expunge the civil citation from the record of anyone charged with possessing 10 or fewer grams of marijuana within six months. Amendments effective immediately. </a:t>
            </a:r>
            <a:r>
              <a:rPr lang="en-US" sz="5000" u="sng" dirty="0">
                <a:hlinkClick r:id="rId9"/>
              </a:rPr>
              <a:t>https://www.ilga.gov/legislation/billstatus.asp?DocNum=2228&amp;GAID=13&amp;GA=99&amp;DocTypeID=SB&amp;LegID=93232&amp;SessionID=88</a:t>
            </a:r>
            <a:r>
              <a:rPr lang="en-US" sz="5000" dirty="0"/>
              <a:t> </a:t>
            </a:r>
          </a:p>
          <a:p>
            <a:pPr lvl="2"/>
            <a:endParaRPr lang="en-US" sz="5000" dirty="0"/>
          </a:p>
          <a:p>
            <a:pPr lvl="2"/>
            <a:endParaRPr lang="en-US" sz="6000" dirty="0"/>
          </a:p>
        </p:txBody>
      </p:sp>
      <p:sp>
        <p:nvSpPr>
          <p:cNvPr id="7" name="Object 13">
            <a:extLst>
              <a:ext uri="{FF2B5EF4-FFF2-40B4-BE49-F238E27FC236}">
                <a16:creationId xmlns:a16="http://schemas.microsoft.com/office/drawing/2014/main" id="{C4BAD925-B82D-D142-A3FA-CACA67316CEF}"/>
              </a:ext>
            </a:extLst>
          </p:cNvPr>
          <p:cNvSpPr txBox="1"/>
          <p:nvPr/>
        </p:nvSpPr>
        <p:spPr>
          <a:xfrm>
            <a:off x="2492593" y="36243072"/>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3" name="Picture 2">
            <a:extLst>
              <a:ext uri="{FF2B5EF4-FFF2-40B4-BE49-F238E27FC236}">
                <a16:creationId xmlns:a16="http://schemas.microsoft.com/office/drawing/2014/main" id="{50D70A11-5835-A54A-B52F-2AAE37AA38F0}"/>
              </a:ext>
            </a:extLst>
          </p:cNvPr>
          <p:cNvPicPr>
            <a:picLocks noChangeAspect="1"/>
          </p:cNvPicPr>
          <p:nvPr/>
        </p:nvPicPr>
        <p:blipFill>
          <a:blip r:embed="rId5"/>
          <a:stretch>
            <a:fillRect/>
          </a:stretch>
        </p:blipFill>
        <p:spPr>
          <a:xfrm>
            <a:off x="11332193" y="7151181"/>
            <a:ext cx="31586639" cy="22972101"/>
          </a:xfrm>
          <a:prstGeom prst="rect">
            <a:avLst/>
          </a:prstGeom>
        </p:spPr>
      </p:pic>
      <p:sp>
        <p:nvSpPr>
          <p:cNvPr id="11" name="Rectangle 10">
            <a:extLst>
              <a:ext uri="{FF2B5EF4-FFF2-40B4-BE49-F238E27FC236}">
                <a16:creationId xmlns:a16="http://schemas.microsoft.com/office/drawing/2014/main" id="{EE856558-9A7F-2D4A-AB48-F7E85A4D1CD4}"/>
              </a:ext>
            </a:extLst>
          </p:cNvPr>
          <p:cNvSpPr/>
          <p:nvPr/>
        </p:nvSpPr>
        <p:spPr>
          <a:xfrm>
            <a:off x="6587870" y="30719147"/>
            <a:ext cx="37624260" cy="1169551"/>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Illinois Poison Center, Illinois Health and Hospital Association (2020).  </a:t>
            </a:r>
          </a:p>
        </p:txBody>
      </p:sp>
      <p:sp>
        <p:nvSpPr>
          <p:cNvPr id="8" name="Object 9">
            <a:extLst>
              <a:ext uri="{FF2B5EF4-FFF2-40B4-BE49-F238E27FC236}">
                <a16:creationId xmlns:a16="http://schemas.microsoft.com/office/drawing/2014/main" id="{EF1EC928-BEBD-4916-B734-87601BB65884}"/>
              </a:ext>
            </a:extLst>
          </p:cNvPr>
          <p:cNvSpPr txBox="1"/>
          <p:nvPr/>
        </p:nvSpPr>
        <p:spPr>
          <a:xfrm>
            <a:off x="4810606" y="3287492"/>
            <a:ext cx="38108226"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Public Health Effects - DUI</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FE759CD0-FA9F-4D4D-A227-976CEBAF37BB}"/>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60</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906512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353543"/>
            <a:ext cx="38108226"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Public Health Effects</a:t>
            </a:r>
            <a:endParaRPr lang="en-US"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6BF92C9-2D8D-354C-9A28-0114BC42311D}"/>
              </a:ext>
            </a:extLst>
          </p:cNvPr>
          <p:cNvSpPr/>
          <p:nvPr/>
        </p:nvSpPr>
        <p:spPr>
          <a:xfrm>
            <a:off x="4810605" y="28606807"/>
            <a:ext cx="43439773" cy="3908762"/>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Centers for Disease Control and Prevention, National Center for Health Statistics. Multiple Cause of Death 1999-2019 on CDC WONDER Online Database, released in 2020. Data are from the Multiple Cause of Death Files, 1999-2019, as compiled from data provided by the 57 vital statistics jurisdictions through the Vital Statistics Cooperative Program. Accessed at http://</a:t>
            </a:r>
            <a:r>
              <a:rPr lang="en-US" sz="6200" i="1" dirty="0" err="1">
                <a:latin typeface="Calibri" panose="020F0502020204030204" pitchFamily="34" charset="0"/>
                <a:cs typeface="Calibri" panose="020F0502020204030204" pitchFamily="34" charset="0"/>
              </a:rPr>
              <a:t>wonder.cdc.gov</a:t>
            </a:r>
            <a:r>
              <a:rPr lang="en-US" sz="6200" i="1" dirty="0">
                <a:latin typeface="Calibri" panose="020F0502020204030204" pitchFamily="34" charset="0"/>
                <a:cs typeface="Calibri" panose="020F0502020204030204" pitchFamily="34" charset="0"/>
              </a:rPr>
              <a:t>/mcd-icd10.html on Aug 27, 2021 12:02:46 PM</a:t>
            </a:r>
            <a:endParaRPr lang="en-US" sz="7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F81F866-4D98-4044-B77F-CD1D354ED65D}"/>
              </a:ext>
            </a:extLst>
          </p:cNvPr>
          <p:cNvPicPr>
            <a:picLocks noChangeAspect="1"/>
          </p:cNvPicPr>
          <p:nvPr/>
        </p:nvPicPr>
        <p:blipFill>
          <a:blip r:embed="rId5"/>
          <a:stretch>
            <a:fillRect/>
          </a:stretch>
        </p:blipFill>
        <p:spPr>
          <a:xfrm>
            <a:off x="10647744" y="7232307"/>
            <a:ext cx="31765493" cy="20256738"/>
          </a:xfrm>
          <a:prstGeom prst="rect">
            <a:avLst/>
          </a:prstGeom>
        </p:spPr>
      </p:pic>
      <p:sp>
        <p:nvSpPr>
          <p:cNvPr id="11" name="Object 13">
            <a:extLst>
              <a:ext uri="{FF2B5EF4-FFF2-40B4-BE49-F238E27FC236}">
                <a16:creationId xmlns:a16="http://schemas.microsoft.com/office/drawing/2014/main" id="{44CACFAC-726D-B948-9DDB-76C1D1BB9702}"/>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61</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171740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152400" y="152400"/>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0" y="0"/>
            <a:ext cx="50800000" cy="37594622"/>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4484033" y="20929754"/>
            <a:ext cx="43766346" cy="6698398"/>
          </a:xfrm>
          <a:prstGeom prst="rect">
            <a:avLst/>
          </a:prstGeom>
          <a:noFill/>
        </p:spPr>
        <p:txBody>
          <a:bodyPr wrap="square" rtlCol="0" anchor="ctr"/>
          <a:lstStyle/>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Cannabis and </a:t>
            </a:r>
          </a:p>
          <a:p>
            <a:pPr>
              <a:buNone/>
            </a:pPr>
            <a:r>
              <a:rPr lang="en-US" sz="24000" b="1" dirty="0">
                <a:solidFill>
                  <a:srgbClr val="000000"/>
                </a:solidFill>
                <a:latin typeface="Calibri" panose="020F0502020204030204" pitchFamily="34" charset="0"/>
                <a:ea typeface="Karla" pitchFamily="34" charset="-122"/>
                <a:cs typeface="Calibri" panose="020F0502020204030204" pitchFamily="34" charset="0"/>
              </a:rPr>
              <a:t>the Criminal Justice System</a:t>
            </a:r>
            <a:endParaRPr lang="en-US" sz="24000"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31B7AD22-C8E0-2C47-B27B-98E75647817E}"/>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62</a:t>
            </a:fld>
            <a:endParaRPr lang="en-US" sz="5700" dirty="0">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781108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Criminal Justice Highlights</a:t>
            </a:r>
          </a:p>
        </p:txBody>
      </p:sp>
      <p:sp>
        <p:nvSpPr>
          <p:cNvPr id="13" name="Object 12"/>
          <p:cNvSpPr txBox="1"/>
          <p:nvPr/>
        </p:nvSpPr>
        <p:spPr>
          <a:xfrm>
            <a:off x="4810605" y="6802908"/>
            <a:ext cx="43461421" cy="20510394"/>
          </a:xfrm>
          <a:prstGeom prst="rect">
            <a:avLst/>
          </a:prstGeom>
          <a:noFill/>
        </p:spPr>
        <p:txBody>
          <a:bodyPr wrap="square" rtlCol="0" anchor="t"/>
          <a:lstStyle/>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Cannabis Control Act (CCA) arrests and arrest rates have declined sharply across the state since 2014.</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Despite these declines there remains significant variation by county in terms of both the arrest rates and number of such arrests.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A recent article in the Chicago Tribune (April 2021) highlighted the continuing racial disparities in Chicago CCA arrests with Black/African Americans (77%) comprising the majority of such arrests.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Analysis comparing the arrest numbers by Chicago Police district support this finding with districts on the cities west and southwest sides having the highest average monthly arrest rates (and the lowest numbers of licensed dispensaries).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The majority of the Chicago arrests in 2020 and 2021 (72%) were for manufacturing/delivery or possession of larger amounts of cannabis.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DEA seizures of cannabis plants has dropped substantially since 2014.</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endParaRPr lang="en-US" sz="8700" dirty="0">
              <a:latin typeface="Calibri" panose="020F0502020204030204" pitchFamily="34" charset="0"/>
              <a:ea typeface="Karla" pitchFamily="34" charset="-122"/>
              <a:cs typeface="Calibri" panose="020F0502020204030204" pitchFamily="34" charset="0"/>
            </a:endParaRPr>
          </a:p>
        </p:txBody>
      </p:sp>
      <p:sp>
        <p:nvSpPr>
          <p:cNvPr id="11" name="Object 13">
            <a:extLst>
              <a:ext uri="{FF2B5EF4-FFF2-40B4-BE49-F238E27FC236}">
                <a16:creationId xmlns:a16="http://schemas.microsoft.com/office/drawing/2014/main" id="{F8A57FD1-D6F4-724B-A6D1-E362C195DC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63</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108033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218048"/>
            <a:ext cx="38108226"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Criminal Justice</a:t>
            </a: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77B590F-2A05-2541-8AD1-9B78D6AF0103}"/>
              </a:ext>
            </a:extLst>
          </p:cNvPr>
          <p:cNvPicPr>
            <a:picLocks noChangeAspect="1"/>
          </p:cNvPicPr>
          <p:nvPr/>
        </p:nvPicPr>
        <p:blipFill>
          <a:blip r:embed="rId5"/>
          <a:stretch>
            <a:fillRect/>
          </a:stretch>
        </p:blipFill>
        <p:spPr>
          <a:xfrm>
            <a:off x="8134563" y="6973426"/>
            <a:ext cx="34530874" cy="21592723"/>
          </a:xfrm>
          <a:prstGeom prst="rect">
            <a:avLst/>
          </a:prstGeom>
        </p:spPr>
      </p:pic>
      <p:sp>
        <p:nvSpPr>
          <p:cNvPr id="11" name="Rectangle 10">
            <a:extLst>
              <a:ext uri="{FF2B5EF4-FFF2-40B4-BE49-F238E27FC236}">
                <a16:creationId xmlns:a16="http://schemas.microsoft.com/office/drawing/2014/main" id="{FA5985B2-D3A3-5C46-BFAF-AD35BB9686E7}"/>
              </a:ext>
            </a:extLst>
          </p:cNvPr>
          <p:cNvSpPr/>
          <p:nvPr/>
        </p:nvSpPr>
        <p:spPr>
          <a:xfrm>
            <a:off x="6051578" y="30493569"/>
            <a:ext cx="40778765" cy="2000548"/>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Federal Bureau of Investigation (2014-2019). Crime in the United States, 2014-2019. Washington, DC: U.S. Department of Justice, Federal Bureau of Investigation. Available at: https://</a:t>
            </a:r>
            <a:r>
              <a:rPr lang="en-US" sz="6200" i="1" dirty="0" err="1">
                <a:latin typeface="Calibri" panose="020F0502020204030204" pitchFamily="34" charset="0"/>
                <a:cs typeface="Calibri" panose="020F0502020204030204" pitchFamily="34" charset="0"/>
              </a:rPr>
              <a:t>www.fbi.gov</a:t>
            </a:r>
            <a:r>
              <a:rPr lang="en-US" sz="6200" i="1" dirty="0">
                <a:latin typeface="Calibri" panose="020F0502020204030204" pitchFamily="34" charset="0"/>
                <a:cs typeface="Calibri" panose="020F0502020204030204" pitchFamily="34" charset="0"/>
              </a:rPr>
              <a:t>/about‐us/</a:t>
            </a:r>
            <a:r>
              <a:rPr lang="en-US" sz="6200" i="1" dirty="0" err="1">
                <a:latin typeface="Calibri" panose="020F0502020204030204" pitchFamily="34" charset="0"/>
                <a:cs typeface="Calibri" panose="020F0502020204030204" pitchFamily="34" charset="0"/>
              </a:rPr>
              <a:t>cjis</a:t>
            </a:r>
            <a:r>
              <a:rPr lang="en-US" sz="6200" i="1" dirty="0">
                <a:latin typeface="Calibri" panose="020F0502020204030204" pitchFamily="34" charset="0"/>
                <a:cs typeface="Calibri" panose="020F0502020204030204" pitchFamily="34" charset="0"/>
              </a:rPr>
              <a:t>/</a:t>
            </a:r>
            <a:r>
              <a:rPr lang="en-US" sz="6200" i="1" dirty="0" err="1">
                <a:latin typeface="Calibri" panose="020F0502020204030204" pitchFamily="34" charset="0"/>
                <a:cs typeface="Calibri" panose="020F0502020204030204" pitchFamily="34" charset="0"/>
              </a:rPr>
              <a:t>ucr</a:t>
            </a:r>
            <a:r>
              <a:rPr lang="en-US" sz="6200" i="1" dirty="0">
                <a:latin typeface="Calibri" panose="020F0502020204030204" pitchFamily="34" charset="0"/>
                <a:cs typeface="Calibri" panose="020F0502020204030204" pitchFamily="34" charset="0"/>
              </a:rPr>
              <a:t> </a:t>
            </a:r>
            <a:endParaRPr lang="en-US" sz="7000" i="1" dirty="0">
              <a:latin typeface="Calibri" panose="020F0502020204030204" pitchFamily="34" charset="0"/>
              <a:cs typeface="Calibri" panose="020F0502020204030204" pitchFamily="34" charset="0"/>
            </a:endParaRPr>
          </a:p>
        </p:txBody>
      </p:sp>
      <p:sp>
        <p:nvSpPr>
          <p:cNvPr id="8" name="Object 13">
            <a:extLst>
              <a:ext uri="{FF2B5EF4-FFF2-40B4-BE49-F238E27FC236}">
                <a16:creationId xmlns:a16="http://schemas.microsoft.com/office/drawing/2014/main" id="{37D03229-2939-474D-B192-457D684B5090}"/>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64</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153931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979649"/>
            <a:ext cx="50800000" cy="327489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6" name="Picture 5" descr="Map&#10;&#10;Description automatically generated">
            <a:extLst>
              <a:ext uri="{FF2B5EF4-FFF2-40B4-BE49-F238E27FC236}">
                <a16:creationId xmlns:a16="http://schemas.microsoft.com/office/drawing/2014/main" id="{16F56CB0-3650-3D4F-8A94-A954CD399BAB}"/>
              </a:ext>
            </a:extLst>
          </p:cNvPr>
          <p:cNvPicPr>
            <a:picLocks noChangeAspect="1"/>
          </p:cNvPicPr>
          <p:nvPr/>
        </p:nvPicPr>
        <p:blipFill rotWithShape="1">
          <a:blip r:embed="rId5"/>
          <a:srcRect t="1832" r="5680"/>
          <a:stretch/>
        </p:blipFill>
        <p:spPr>
          <a:xfrm>
            <a:off x="3322066" y="4749377"/>
            <a:ext cx="23004303" cy="30984743"/>
          </a:xfrm>
          <a:prstGeom prst="rect">
            <a:avLst/>
          </a:prstGeom>
        </p:spPr>
      </p:pic>
      <p:pic>
        <p:nvPicPr>
          <p:cNvPr id="8" name="Picture 7" descr="Diagram&#10;&#10;Description automatically generated with low confidence">
            <a:extLst>
              <a:ext uri="{FF2B5EF4-FFF2-40B4-BE49-F238E27FC236}">
                <a16:creationId xmlns:a16="http://schemas.microsoft.com/office/drawing/2014/main" id="{9A85ABBF-B0AB-7D4D-9071-F096CB07BF9C}"/>
              </a:ext>
            </a:extLst>
          </p:cNvPr>
          <p:cNvPicPr>
            <a:picLocks noChangeAspect="1"/>
          </p:cNvPicPr>
          <p:nvPr/>
        </p:nvPicPr>
        <p:blipFill rotWithShape="1">
          <a:blip r:embed="rId6"/>
          <a:srcRect l="-1" t="2052" r="2567" b="1804"/>
          <a:stretch/>
        </p:blipFill>
        <p:spPr>
          <a:xfrm>
            <a:off x="26083685" y="4172089"/>
            <a:ext cx="24716316" cy="31562031"/>
          </a:xfrm>
          <a:prstGeom prst="rect">
            <a:avLst/>
          </a:prstGeom>
        </p:spPr>
      </p:pic>
      <p:sp>
        <p:nvSpPr>
          <p:cNvPr id="11" name="Object 9">
            <a:extLst>
              <a:ext uri="{FF2B5EF4-FFF2-40B4-BE49-F238E27FC236}">
                <a16:creationId xmlns:a16="http://schemas.microsoft.com/office/drawing/2014/main" id="{1B1FD24D-7BAB-406F-BDA6-3E4B95097192}"/>
              </a:ext>
            </a:extLst>
          </p:cNvPr>
          <p:cNvSpPr txBox="1"/>
          <p:nvPr/>
        </p:nvSpPr>
        <p:spPr>
          <a:xfrm>
            <a:off x="3848484" y="1231134"/>
            <a:ext cx="44081316" cy="2940955"/>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Criminal Justice – 2019 CCA Arrest Rates and Numbers</a:t>
            </a:r>
            <a:endParaRPr lang="en-US" dirty="0">
              <a:latin typeface="Calibri" panose="020F0502020204030204" pitchFamily="34" charset="0"/>
              <a:cs typeface="Calibri" panose="020F0502020204030204" pitchFamily="34" charset="0"/>
            </a:endParaRPr>
          </a:p>
        </p:txBody>
      </p:sp>
      <p:sp>
        <p:nvSpPr>
          <p:cNvPr id="10" name="Object 13">
            <a:extLst>
              <a:ext uri="{FF2B5EF4-FFF2-40B4-BE49-F238E27FC236}">
                <a16:creationId xmlns:a16="http://schemas.microsoft.com/office/drawing/2014/main" id="{368FD9AB-3298-D641-B797-148E15EBB621}"/>
              </a:ext>
            </a:extLst>
          </p:cNvPr>
          <p:cNvSpPr txBox="1"/>
          <p:nvPr/>
        </p:nvSpPr>
        <p:spPr>
          <a:xfrm>
            <a:off x="2092421" y="36811452"/>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65</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303913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3218048"/>
            <a:ext cx="42641941"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Criminal Justice – Chicago Arrests by Race/Ethnicity</a:t>
            </a:r>
            <a:endParaRPr lang="en-US"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FA5985B2-D3A3-5C46-BFAF-AD35BB9686E7}"/>
              </a:ext>
            </a:extLst>
          </p:cNvPr>
          <p:cNvSpPr/>
          <p:nvPr/>
        </p:nvSpPr>
        <p:spPr>
          <a:xfrm>
            <a:off x="6051578" y="30493569"/>
            <a:ext cx="40778765" cy="2000548"/>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Lee, W. (April 15, 2021). Legal weed’s first year in Chicago: High arrest rates for Black people, a boutique experience for others. Chicago Tribune.</a:t>
            </a:r>
            <a:endParaRPr lang="en-US" sz="7000" i="1" dirty="0">
              <a:latin typeface="Calibri" panose="020F0502020204030204" pitchFamily="34" charset="0"/>
              <a:cs typeface="Calibri" panose="020F0502020204030204" pitchFamily="34" charset="0"/>
            </a:endParaRPr>
          </a:p>
        </p:txBody>
      </p:sp>
      <p:pic>
        <p:nvPicPr>
          <p:cNvPr id="12" name="Picture 11" descr="Diagram&#10;&#10;Description automatically generated">
            <a:extLst>
              <a:ext uri="{FF2B5EF4-FFF2-40B4-BE49-F238E27FC236}">
                <a16:creationId xmlns:a16="http://schemas.microsoft.com/office/drawing/2014/main" id="{735BFDCB-438A-C64D-9C97-AE7890825F87}"/>
              </a:ext>
            </a:extLst>
          </p:cNvPr>
          <p:cNvPicPr>
            <a:picLocks noChangeAspect="1"/>
          </p:cNvPicPr>
          <p:nvPr/>
        </p:nvPicPr>
        <p:blipFill>
          <a:blip r:embed="rId5"/>
          <a:stretch>
            <a:fillRect/>
          </a:stretch>
        </p:blipFill>
        <p:spPr>
          <a:xfrm>
            <a:off x="8934771" y="6748883"/>
            <a:ext cx="35271469" cy="22467781"/>
          </a:xfrm>
          <a:prstGeom prst="rect">
            <a:avLst/>
          </a:prstGeom>
        </p:spPr>
      </p:pic>
      <p:sp>
        <p:nvSpPr>
          <p:cNvPr id="8" name="Object 13">
            <a:extLst>
              <a:ext uri="{FF2B5EF4-FFF2-40B4-BE49-F238E27FC236}">
                <a16:creationId xmlns:a16="http://schemas.microsoft.com/office/drawing/2014/main" id="{D1BB7C70-E33B-2542-8F00-7384D9C6AD74}"/>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66</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1052019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344819"/>
            <a:ext cx="50800000" cy="3909725"/>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pic>
        <p:nvPicPr>
          <p:cNvPr id="6" name="Picture 5" descr="Diagram, map&#10;&#10;Description automatically generated">
            <a:extLst>
              <a:ext uri="{FF2B5EF4-FFF2-40B4-BE49-F238E27FC236}">
                <a16:creationId xmlns:a16="http://schemas.microsoft.com/office/drawing/2014/main" id="{7408D07E-862E-E94C-8ACD-B9AF5FF92315}"/>
              </a:ext>
            </a:extLst>
          </p:cNvPr>
          <p:cNvPicPr>
            <a:picLocks noChangeAspect="1"/>
          </p:cNvPicPr>
          <p:nvPr/>
        </p:nvPicPr>
        <p:blipFill rotWithShape="1">
          <a:blip r:embed="rId5"/>
          <a:srcRect t="7900" b="6914"/>
          <a:stretch/>
        </p:blipFill>
        <p:spPr>
          <a:xfrm>
            <a:off x="17678400" y="46458"/>
            <a:ext cx="32019798" cy="35298361"/>
          </a:xfrm>
          <a:prstGeom prst="rect">
            <a:avLst/>
          </a:prstGeom>
        </p:spPr>
      </p:pic>
      <p:sp>
        <p:nvSpPr>
          <p:cNvPr id="7" name="Object 9">
            <a:extLst>
              <a:ext uri="{FF2B5EF4-FFF2-40B4-BE49-F238E27FC236}">
                <a16:creationId xmlns:a16="http://schemas.microsoft.com/office/drawing/2014/main" id="{972BCF39-A201-43F1-8E5B-FC87F162D1A5}"/>
              </a:ext>
            </a:extLst>
          </p:cNvPr>
          <p:cNvSpPr txBox="1"/>
          <p:nvPr/>
        </p:nvSpPr>
        <p:spPr>
          <a:xfrm>
            <a:off x="3848485" y="8682692"/>
            <a:ext cx="16420716" cy="2940955"/>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Criminal Justice – 2019 CCA Average Monthly Arrest Rates</a:t>
            </a:r>
            <a:endParaRPr lang="en-US" dirty="0">
              <a:latin typeface="Calibri" panose="020F0502020204030204" pitchFamily="34" charset="0"/>
              <a:cs typeface="Calibri" panose="020F0502020204030204" pitchFamily="34" charset="0"/>
            </a:endParaRPr>
          </a:p>
        </p:txBody>
      </p:sp>
      <p:sp>
        <p:nvSpPr>
          <p:cNvPr id="8" name="Object 13">
            <a:extLst>
              <a:ext uri="{FF2B5EF4-FFF2-40B4-BE49-F238E27FC236}">
                <a16:creationId xmlns:a16="http://schemas.microsoft.com/office/drawing/2014/main" id="{74016302-483A-B44E-8924-53677AC88643}"/>
              </a:ext>
            </a:extLst>
          </p:cNvPr>
          <p:cNvSpPr txBox="1"/>
          <p:nvPr/>
        </p:nvSpPr>
        <p:spPr>
          <a:xfrm>
            <a:off x="2140548" y="36498671"/>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67</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931131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218048"/>
            <a:ext cx="38108226"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Criminal Justice – Chicago Arrest Details</a:t>
            </a:r>
            <a:endParaRPr lang="en-US"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FA5985B2-D3A3-5C46-BFAF-AD35BB9686E7}"/>
              </a:ext>
            </a:extLst>
          </p:cNvPr>
          <p:cNvSpPr/>
          <p:nvPr/>
        </p:nvSpPr>
        <p:spPr>
          <a:xfrm>
            <a:off x="6347045" y="25795676"/>
            <a:ext cx="40778765" cy="2000548"/>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Chicago Police Department </a:t>
            </a:r>
            <a:r>
              <a:rPr lang="en-US" sz="6200" i="1" dirty="0" err="1">
                <a:latin typeface="Calibri" panose="020F0502020204030204" pitchFamily="34" charset="0"/>
                <a:cs typeface="Calibri" panose="020F0502020204030204" pitchFamily="34" charset="0"/>
              </a:rPr>
              <a:t>CLEARMap</a:t>
            </a:r>
            <a:r>
              <a:rPr lang="en-US" sz="6200" i="1" dirty="0">
                <a:latin typeface="Calibri" panose="020F0502020204030204" pitchFamily="34" charset="0"/>
                <a:cs typeface="Calibri" panose="020F0502020204030204" pitchFamily="34" charset="0"/>
              </a:rPr>
              <a:t>, https://</a:t>
            </a:r>
            <a:r>
              <a:rPr lang="en-US" sz="6200" i="1" dirty="0" err="1">
                <a:latin typeface="Calibri" panose="020F0502020204030204" pitchFamily="34" charset="0"/>
                <a:cs typeface="Calibri" panose="020F0502020204030204" pitchFamily="34" charset="0"/>
              </a:rPr>
              <a:t>gis.chicagopolice.org</a:t>
            </a:r>
            <a:r>
              <a:rPr lang="en-US" sz="6200" i="1" dirty="0">
                <a:latin typeface="Calibri" panose="020F0502020204030204" pitchFamily="34" charset="0"/>
                <a:cs typeface="Calibri" panose="020F0502020204030204" pitchFamily="34" charset="0"/>
              </a:rPr>
              <a:t>/.  Arrests selected on keyword “Cannabis” for all police districts from February 19, 2020 through August 15, 2201 </a:t>
            </a:r>
            <a:endParaRPr lang="en-US" sz="7000" i="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D6000E-95EC-3B4F-9909-A25A4B696D53}"/>
              </a:ext>
            </a:extLst>
          </p:cNvPr>
          <p:cNvPicPr>
            <a:picLocks noChangeAspect="1"/>
          </p:cNvPicPr>
          <p:nvPr/>
        </p:nvPicPr>
        <p:blipFill>
          <a:blip r:embed="rId5"/>
          <a:stretch>
            <a:fillRect/>
          </a:stretch>
        </p:blipFill>
        <p:spPr>
          <a:xfrm>
            <a:off x="3848485" y="11589799"/>
            <a:ext cx="45775885" cy="12601556"/>
          </a:xfrm>
          <a:prstGeom prst="rect">
            <a:avLst/>
          </a:prstGeom>
        </p:spPr>
      </p:pic>
      <p:sp>
        <p:nvSpPr>
          <p:cNvPr id="14" name="TextBox 13">
            <a:extLst>
              <a:ext uri="{FF2B5EF4-FFF2-40B4-BE49-F238E27FC236}">
                <a16:creationId xmlns:a16="http://schemas.microsoft.com/office/drawing/2014/main" id="{3D54FD19-03F0-E54F-8B35-5D7E2E29BF16}"/>
              </a:ext>
            </a:extLst>
          </p:cNvPr>
          <p:cNvSpPr txBox="1"/>
          <p:nvPr/>
        </p:nvSpPr>
        <p:spPr>
          <a:xfrm>
            <a:off x="3848485" y="9852287"/>
            <a:ext cx="31350955" cy="1354217"/>
          </a:xfrm>
          <a:prstGeom prst="rect">
            <a:avLst/>
          </a:prstGeom>
          <a:noFill/>
        </p:spPr>
        <p:txBody>
          <a:bodyPr wrap="none" rtlCol="0">
            <a:spAutoFit/>
          </a:bodyPr>
          <a:lstStyle/>
          <a:p>
            <a:r>
              <a:rPr lang="en-US" sz="8200" dirty="0">
                <a:solidFill>
                  <a:prstClr val="black"/>
                </a:solidFill>
                <a:latin typeface="Calibri" panose="020F0502020204030204"/>
              </a:rPr>
              <a:t>Cannabis Control Act Arrests by Charge Category – Chicago (2020 – 2021)</a:t>
            </a:r>
          </a:p>
        </p:txBody>
      </p:sp>
      <p:sp>
        <p:nvSpPr>
          <p:cNvPr id="12" name="Object 13">
            <a:extLst>
              <a:ext uri="{FF2B5EF4-FFF2-40B4-BE49-F238E27FC236}">
                <a16:creationId xmlns:a16="http://schemas.microsoft.com/office/drawing/2014/main" id="{5DC112F9-418B-5745-9905-EE01370E1D2D}"/>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68</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442352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6" y="3218048"/>
            <a:ext cx="38108226" cy="2992692"/>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Criminal Justice – DEA Seizures</a:t>
            </a:r>
            <a:endParaRPr lang="en-US"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2405468A-9D83-B34F-9032-2C1D64D751C7}"/>
              </a:ext>
            </a:extLst>
          </p:cNvPr>
          <p:cNvSpPr/>
          <p:nvPr/>
        </p:nvSpPr>
        <p:spPr>
          <a:xfrm>
            <a:off x="6051578" y="30310689"/>
            <a:ext cx="40778765" cy="2000548"/>
          </a:xfrm>
          <a:prstGeom prst="rect">
            <a:avLst/>
          </a:prstGeom>
        </p:spPr>
        <p:txBody>
          <a:bodyPr wrap="square">
            <a:spAutoFit/>
          </a:bodyPr>
          <a:lstStyle/>
          <a:p>
            <a:r>
              <a:rPr lang="en-US" sz="6200" i="1" dirty="0">
                <a:latin typeface="Calibri" panose="020F0502020204030204" pitchFamily="34" charset="0"/>
                <a:cs typeface="Calibri" panose="020F0502020204030204" pitchFamily="34" charset="0"/>
              </a:rPr>
              <a:t>Source: U.S. Department of Justice, Drug Enforcement Administration. Cannabis Eradication, at https://</a:t>
            </a:r>
            <a:r>
              <a:rPr lang="en-US" sz="6200" i="1" dirty="0" err="1">
                <a:latin typeface="Calibri" panose="020F0502020204030204" pitchFamily="34" charset="0"/>
                <a:cs typeface="Calibri" panose="020F0502020204030204" pitchFamily="34" charset="0"/>
              </a:rPr>
              <a:t>www.dea.gov</a:t>
            </a:r>
            <a:r>
              <a:rPr lang="en-US" sz="6200" i="1" dirty="0">
                <a:latin typeface="Calibri" panose="020F0502020204030204" pitchFamily="34" charset="0"/>
                <a:cs typeface="Calibri" panose="020F0502020204030204" pitchFamily="34" charset="0"/>
              </a:rPr>
              <a:t>/domestic-cannabis-suppression-eradication-program, Sourcebook of Criminal Justice Statistics, at http://</a:t>
            </a:r>
            <a:r>
              <a:rPr lang="en-US" sz="6200" i="1" dirty="0" err="1">
                <a:latin typeface="Calibri" panose="020F0502020204030204" pitchFamily="34" charset="0"/>
                <a:cs typeface="Calibri" panose="020F0502020204030204" pitchFamily="34" charset="0"/>
              </a:rPr>
              <a:t>www.albany.edu</a:t>
            </a:r>
            <a:r>
              <a:rPr lang="en-US" sz="6200" i="1" dirty="0">
                <a:latin typeface="Calibri" panose="020F0502020204030204" pitchFamily="34" charset="0"/>
                <a:cs typeface="Calibri" panose="020F0502020204030204" pitchFamily="34" charset="0"/>
              </a:rPr>
              <a:t>/sourcebook</a:t>
            </a:r>
            <a:endParaRPr lang="en-US" sz="7000" i="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E51CC5D-F4B4-D44F-99DB-D2AB3C7626FE}"/>
              </a:ext>
            </a:extLst>
          </p:cNvPr>
          <p:cNvPicPr>
            <a:picLocks noChangeAspect="1"/>
          </p:cNvPicPr>
          <p:nvPr/>
        </p:nvPicPr>
        <p:blipFill>
          <a:blip r:embed="rId5"/>
          <a:stretch>
            <a:fillRect/>
          </a:stretch>
        </p:blipFill>
        <p:spPr>
          <a:xfrm>
            <a:off x="5625661" y="7316267"/>
            <a:ext cx="39459444" cy="21904018"/>
          </a:xfrm>
          <a:prstGeom prst="rect">
            <a:avLst/>
          </a:prstGeom>
        </p:spPr>
      </p:pic>
      <p:sp>
        <p:nvSpPr>
          <p:cNvPr id="11" name="Object 13">
            <a:extLst>
              <a:ext uri="{FF2B5EF4-FFF2-40B4-BE49-F238E27FC236}">
                <a16:creationId xmlns:a16="http://schemas.microsoft.com/office/drawing/2014/main" id="{2C3353BD-21E8-6447-89B1-6FDDB57C7DC6}"/>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69</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88082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073771"/>
            <a:ext cx="50800000" cy="4180774"/>
          </a:xfrm>
          <a:prstGeom prst="rect">
            <a:avLst/>
          </a:prstGeom>
        </p:spPr>
      </p:pic>
      <p:pic>
        <p:nvPicPr>
          <p:cNvPr id="5" name="Object 4" descr="preencoded.png"/>
          <p:cNvPicPr>
            <a:picLocks noChangeAspect="1"/>
          </p:cNvPicPr>
          <p:nvPr/>
        </p:nvPicPr>
        <p:blipFill>
          <a:blip r:embed="rId4"/>
          <a:stretch>
            <a:fillRect/>
          </a:stretch>
        </p:blipFill>
        <p:spPr>
          <a:xfrm>
            <a:off x="2678903" y="7282589"/>
            <a:ext cx="1298864" cy="26506439"/>
          </a:xfrm>
          <a:prstGeom prst="rect">
            <a:avLst/>
          </a:prstGeom>
        </p:spPr>
      </p:pic>
      <p:sp>
        <p:nvSpPr>
          <p:cNvPr id="10" name="Object 9"/>
          <p:cNvSpPr txBox="1"/>
          <p:nvPr/>
        </p:nvSpPr>
        <p:spPr>
          <a:xfrm>
            <a:off x="3983294" y="2645833"/>
            <a:ext cx="36729280" cy="2068561"/>
          </a:xfrm>
          <a:prstGeom prst="rect">
            <a:avLst/>
          </a:prstGeom>
          <a:noFill/>
        </p:spPr>
        <p:txBody>
          <a:bodyPr wrap="square" rtlCol="0" anchor="ctr"/>
          <a:lstStyle/>
          <a:p>
            <a:pPr>
              <a:buNone/>
            </a:pPr>
            <a:r>
              <a:rPr lang="en-US" sz="15500" b="1" dirty="0">
                <a:solidFill>
                  <a:srgbClr val="000000"/>
                </a:solidFill>
                <a:latin typeface="Calibri" panose="020F0502020204030204" pitchFamily="34" charset="0"/>
                <a:ea typeface="Karla" pitchFamily="34" charset="-122"/>
                <a:cs typeface="Calibri" panose="020F0502020204030204" pitchFamily="34" charset="0"/>
              </a:rPr>
              <a:t>Timeline of Cannabis Legalization in Illinois </a:t>
            </a:r>
            <a:endParaRPr lang="en-US" sz="155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6238745-478D-134D-BDF6-7523FAF9D8D0}"/>
              </a:ext>
            </a:extLst>
          </p:cNvPr>
          <p:cNvSpPr txBox="1"/>
          <p:nvPr/>
        </p:nvSpPr>
        <p:spPr>
          <a:xfrm>
            <a:off x="3983294" y="7282589"/>
            <a:ext cx="43308429" cy="27007393"/>
          </a:xfrm>
          <a:prstGeom prst="rect">
            <a:avLst/>
          </a:prstGeom>
          <a:noFill/>
        </p:spPr>
        <p:txBody>
          <a:bodyPr wrap="square" rtlCol="0">
            <a:spAutoFit/>
          </a:bodyPr>
          <a:lstStyle/>
          <a:p>
            <a:r>
              <a:rPr lang="en-US" sz="5300" b="1" dirty="0"/>
              <a:t>08/01/2018</a:t>
            </a:r>
          </a:p>
          <a:p>
            <a:pPr lvl="2"/>
            <a:r>
              <a:rPr lang="en-US" sz="5300" dirty="0"/>
              <a:t>Governor approves amendments to the Compassionate Use of Medical Cannabis Pilot Program by changing Section 30 (Public Act 100-0660); allows caregivers of minor registered patients to administer medical cannabis on school property, also known as “Ashley’s Law”. Amendments effective immediately. </a:t>
            </a:r>
            <a:r>
              <a:rPr lang="en-US" sz="5300" u="sng" dirty="0">
                <a:hlinkClick r:id="rId5"/>
              </a:rPr>
              <a:t>https://www.ilga.gov/legislation/publicacts/fulltext.asp?Name=100-0660</a:t>
            </a:r>
            <a:r>
              <a:rPr lang="en-US" sz="5300" dirty="0"/>
              <a:t> </a:t>
            </a:r>
          </a:p>
          <a:p>
            <a:r>
              <a:rPr lang="en-US" sz="5300" dirty="0"/>
              <a:t> </a:t>
            </a:r>
          </a:p>
          <a:p>
            <a:r>
              <a:rPr lang="en-US" sz="5300" b="1" dirty="0"/>
              <a:t>08/28/2018</a:t>
            </a:r>
          </a:p>
          <a:p>
            <a:pPr lvl="2"/>
            <a:r>
              <a:rPr lang="en-US" sz="5300" dirty="0"/>
              <a:t>Governor approves amendments to the Compassionate Use of Medical Cannabis Pilot Program Act by changing Sections 5, 7, 10, 35, 55, 60, 65, 75, 130, and 160 and adding Sections 36 and 6. Governor also signs into law the Alternatives to Opioids Act of 2018 (Public Act 100-1114). Changes include the establishment of the Opioid Alternative Pilot Program, provide provisional access to dispensaries for medical cannabis patient applicants, remove fingerprinting requirements and eliminate disqualifying criminal offenses, prohibit organizations from charging fee for assisting with application, made the Medical Cannabis Pilot Program and Opioid Alternative Pilot Program permanent, allow veterans receiving medical services at VA facilities to participate in OAPP, added PA/APN/NP to providers who can certify, expand list of debilitating conditions, increase number of possible caregivers to 3, and require dispensary changes. Amendments effective immediately. (Opioid Alternative Pilot Program begins January 31, 2019). </a:t>
            </a:r>
            <a:r>
              <a:rPr lang="en-US" sz="5300" u="sng" dirty="0">
                <a:hlinkClick r:id="rId6"/>
              </a:rPr>
              <a:t>https://www.ilga.gov/legislation/publicacts/100/100-1114.htm</a:t>
            </a:r>
            <a:r>
              <a:rPr lang="en-US" sz="5300" dirty="0"/>
              <a:t> </a:t>
            </a:r>
          </a:p>
          <a:p>
            <a:r>
              <a:rPr lang="en-US" sz="5300" dirty="0"/>
              <a:t> </a:t>
            </a:r>
          </a:p>
          <a:p>
            <a:r>
              <a:rPr lang="en-US" sz="5300" b="1" dirty="0"/>
              <a:t>01/31/2019</a:t>
            </a:r>
          </a:p>
          <a:p>
            <a:pPr lvl="2"/>
            <a:r>
              <a:rPr lang="en-US" sz="5300" dirty="0"/>
              <a:t>Opioid Alternative Pilot Program launches; provides access to medical cannabis for individuals who have or could receive a prescription for opioids as certified by a physician licensed in Illinois. Veterans with a current prescription for an opioid who are receiving services at a VA will be eligible for the program on September 30, 2019. </a:t>
            </a:r>
            <a:r>
              <a:rPr lang="en-US" sz="5300" u="sng" dirty="0">
                <a:hlinkClick r:id="rId7"/>
              </a:rPr>
              <a:t>http://dph.illinois.gov/topics-services/prevention-wellness/medical-cannabis/opioid-alternative-pilot-program</a:t>
            </a:r>
            <a:r>
              <a:rPr lang="en-US" sz="5300" dirty="0"/>
              <a:t> </a:t>
            </a:r>
          </a:p>
          <a:p>
            <a:r>
              <a:rPr lang="en-US" sz="5300" dirty="0"/>
              <a:t> </a:t>
            </a:r>
          </a:p>
          <a:p>
            <a:r>
              <a:rPr lang="en-US" sz="5300" b="1" dirty="0"/>
              <a:t>06/25/2019</a:t>
            </a:r>
          </a:p>
          <a:p>
            <a:pPr lvl="2"/>
            <a:r>
              <a:rPr lang="en-US" sz="5300" dirty="0"/>
              <a:t>Governor signs into law the Cannabis Regulation and Tax Act (Public Act 101-0027). (Effective January 1, 2020.) Possession of up to 30 grams of cannabis became immediately legal.  </a:t>
            </a:r>
            <a:r>
              <a:rPr lang="en-US" sz="5300" u="sng" dirty="0">
                <a:hlinkClick r:id="rId8"/>
              </a:rPr>
              <a:t>https://www.ilga.gov/legislation/BillStatus.asp?DocNum=1438&amp;GAID=15&amp;DocTypeID=HB&amp;SessionID=108&amp;GA=101</a:t>
            </a:r>
            <a:r>
              <a:rPr lang="en-US" sz="5300" dirty="0"/>
              <a:t> </a:t>
            </a:r>
          </a:p>
          <a:p>
            <a:r>
              <a:rPr lang="en-US" sz="5300" b="1" dirty="0"/>
              <a:t>	</a:t>
            </a:r>
            <a:endParaRPr lang="en-US" sz="5300" dirty="0"/>
          </a:p>
          <a:p>
            <a:r>
              <a:rPr lang="en-US" sz="5300" dirty="0"/>
              <a:t> </a:t>
            </a:r>
            <a:r>
              <a:rPr lang="en-US" sz="5300" b="1" dirty="0"/>
              <a:t>01/01/2020</a:t>
            </a:r>
          </a:p>
          <a:p>
            <a:pPr lvl="2"/>
            <a:r>
              <a:rPr lang="en-US" sz="5300" dirty="0"/>
              <a:t>Cannabis Regulation and Tax Act allows adults 21 to purchase cannabis products in licensed stores and allows registered medical cannabis patients to grow up to 5 cannabis plants for personal consumption. An adult Illinois resident may possess up to 30 grams of cannabis flower, 5 grams of cannabis concentrate and up to 500 milligrams of THC in a cannabis infused product. Existing medical cannabis dispensaries will provide to adult consumers until additional licensees can apply and get approved. Also authorized the automatic expungement of arrests and convictions for “minor cannabis offenses,” defined as involving not more than 30 grams, no enhancements, and no violence.</a:t>
            </a:r>
          </a:p>
        </p:txBody>
      </p:sp>
      <p:sp>
        <p:nvSpPr>
          <p:cNvPr id="7" name="Object 13">
            <a:extLst>
              <a:ext uri="{FF2B5EF4-FFF2-40B4-BE49-F238E27FC236}">
                <a16:creationId xmlns:a16="http://schemas.microsoft.com/office/drawing/2014/main" id="{0D00CDBC-C7C1-CA4A-AE6B-E5A99091C93D}"/>
              </a:ext>
            </a:extLst>
          </p:cNvPr>
          <p:cNvSpPr txBox="1"/>
          <p:nvPr/>
        </p:nvSpPr>
        <p:spPr>
          <a:xfrm>
            <a:off x="1931597" y="36357223"/>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7</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4241505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descr="preencoded.png">
            <a:extLst>
              <a:ext uri="{FF2B5EF4-FFF2-40B4-BE49-F238E27FC236}">
                <a16:creationId xmlns:a16="http://schemas.microsoft.com/office/drawing/2014/main" id="{E637BC4F-2070-2C49-B359-EE96319C274F}"/>
              </a:ext>
            </a:extLst>
          </p:cNvPr>
          <p:cNvPicPr>
            <a:picLocks noChangeAspect="1"/>
          </p:cNvPicPr>
          <p:nvPr/>
        </p:nvPicPr>
        <p:blipFill>
          <a:blip r:embed="rId3">
            <a:duotone>
              <a:schemeClr val="accent1">
                <a:shade val="45000"/>
                <a:satMod val="135000"/>
              </a:schemeClr>
              <a:prstClr val="white"/>
            </a:duotone>
          </a:blip>
          <a:stretch>
            <a:fillRect/>
          </a:stretch>
        </p:blipFill>
        <p:spPr>
          <a:xfrm>
            <a:off x="152400" y="152400"/>
            <a:ext cx="50800000" cy="35065014"/>
          </a:xfrm>
          <a:prstGeom prst="rect">
            <a:avLst/>
          </a:prstGeom>
        </p:spPr>
      </p:pic>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0"/>
            <a:ext cx="50800000" cy="3506501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3860606"/>
          </a:xfrm>
          <a:prstGeom prst="rect">
            <a:avLst/>
          </a:prstGeom>
        </p:spPr>
      </p:pic>
      <p:pic>
        <p:nvPicPr>
          <p:cNvPr id="21" name="Object 3" descr="preencoded.png">
            <a:extLst>
              <a:ext uri="{FF2B5EF4-FFF2-40B4-BE49-F238E27FC236}">
                <a16:creationId xmlns:a16="http://schemas.microsoft.com/office/drawing/2014/main" id="{C80C78D3-3638-2B49-9AE6-4FE5BA01DA78}"/>
              </a:ext>
            </a:extLst>
          </p:cNvPr>
          <p:cNvPicPr>
            <a:picLocks noChangeAspect="1"/>
          </p:cNvPicPr>
          <p:nvPr/>
        </p:nvPicPr>
        <p:blipFill>
          <a:blip r:embed="rId5"/>
          <a:stretch>
            <a:fillRect/>
          </a:stretch>
        </p:blipFill>
        <p:spPr>
          <a:xfrm>
            <a:off x="0" y="0"/>
            <a:ext cx="50800000" cy="37594622"/>
          </a:xfrm>
          <a:prstGeom prst="rect">
            <a:avLst/>
          </a:prstGeom>
        </p:spPr>
      </p:pic>
      <p:sp>
        <p:nvSpPr>
          <p:cNvPr id="3" name="Rectangle 2">
            <a:extLst>
              <a:ext uri="{FF2B5EF4-FFF2-40B4-BE49-F238E27FC236}">
                <a16:creationId xmlns:a16="http://schemas.microsoft.com/office/drawing/2014/main" id="{6629C92B-4E78-42EE-BAA6-37DA5E8240E4}"/>
              </a:ext>
            </a:extLst>
          </p:cNvPr>
          <p:cNvSpPr/>
          <p:nvPr/>
        </p:nvSpPr>
        <p:spPr>
          <a:xfrm>
            <a:off x="48831949" y="37594622"/>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0"/>
          <p:cNvSpPr txBox="1"/>
          <p:nvPr/>
        </p:nvSpPr>
        <p:spPr>
          <a:xfrm>
            <a:off x="4484033" y="4714394"/>
            <a:ext cx="43766346" cy="6698398"/>
          </a:xfrm>
          <a:prstGeom prst="rect">
            <a:avLst/>
          </a:prstGeom>
          <a:noFill/>
        </p:spPr>
        <p:txBody>
          <a:bodyPr wrap="square" rtlCol="0" anchor="ctr"/>
          <a:lstStyle/>
          <a:p>
            <a:pPr>
              <a:buNone/>
            </a:pPr>
            <a:r>
              <a:rPr lang="en-US" sz="20000" b="1" dirty="0">
                <a:solidFill>
                  <a:srgbClr val="000000"/>
                </a:solidFill>
                <a:latin typeface="Calibri" panose="020F0502020204030204" pitchFamily="34" charset="0"/>
                <a:ea typeface="Karla" pitchFamily="34" charset="-122"/>
                <a:cs typeface="Calibri" panose="020F0502020204030204" pitchFamily="34" charset="0"/>
              </a:rPr>
              <a:t>End.</a:t>
            </a:r>
            <a:endParaRPr lang="en-US" sz="20000" dirty="0">
              <a:latin typeface="Calibri" panose="020F0502020204030204" pitchFamily="34" charset="0"/>
              <a:cs typeface="Calibri" panose="020F0502020204030204" pitchFamily="34" charset="0"/>
            </a:endParaRPr>
          </a:p>
        </p:txBody>
      </p:sp>
      <p:sp>
        <p:nvSpPr>
          <p:cNvPr id="9" name="Object 13">
            <a:extLst>
              <a:ext uri="{FF2B5EF4-FFF2-40B4-BE49-F238E27FC236}">
                <a16:creationId xmlns:a16="http://schemas.microsoft.com/office/drawing/2014/main" id="{D57B995F-0BE2-714A-B34B-BC3BD0D534E0}"/>
              </a:ext>
            </a:extLst>
          </p:cNvPr>
          <p:cNvSpPr txBox="1"/>
          <p:nvPr/>
        </p:nvSpPr>
        <p:spPr>
          <a:xfrm>
            <a:off x="2418172" y="36414406"/>
            <a:ext cx="45360126" cy="1611288"/>
          </a:xfrm>
          <a:prstGeom prst="rect">
            <a:avLst/>
          </a:prstGeom>
          <a:noFill/>
        </p:spPr>
        <p:txBody>
          <a:bodyPr wrap="square" rtlCol="0" anchor="ctr"/>
          <a:lstStyle/>
          <a:p>
            <a:pPr lvl="0"/>
            <a:r>
              <a:rPr lang="en-US" sz="5700" dirty="0">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latin typeface="Calibri" panose="020F0502020204030204" pitchFamily="34" charset="0"/>
                <a:ea typeface="Karla" pitchFamily="34" charset="-122"/>
                <a:cs typeface="Calibri" panose="020F0502020204030204" pitchFamily="34" charset="0"/>
              </a:rPr>
              <a:t>70</a:t>
            </a:fld>
            <a:endParaRPr lang="en-US" sz="5700" dirty="0">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058426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5979649"/>
            <a:ext cx="50800000" cy="3274896"/>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3848485" y="1727776"/>
            <a:ext cx="39929680" cy="2068561"/>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Map of United States Cannabis Regulation</a:t>
            </a:r>
            <a:endParaRPr lang="en-US" dirty="0">
              <a:latin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A11C5F98-0D4C-034C-8EFD-AD07AEB69E5E}"/>
              </a:ext>
            </a:extLst>
          </p:cNvPr>
          <p:cNvPicPr>
            <a:picLocks noChangeAspect="1"/>
          </p:cNvPicPr>
          <p:nvPr/>
        </p:nvPicPr>
        <p:blipFill rotWithShape="1">
          <a:blip r:embed="rId5"/>
          <a:srcRect t="4414" b="18493"/>
          <a:stretch/>
        </p:blipFill>
        <p:spPr>
          <a:xfrm>
            <a:off x="5546034" y="8459899"/>
            <a:ext cx="42704345" cy="23419250"/>
          </a:xfrm>
          <a:prstGeom prst="rect">
            <a:avLst/>
          </a:prstGeom>
        </p:spPr>
      </p:pic>
      <p:sp>
        <p:nvSpPr>
          <p:cNvPr id="2" name="TextBox 1">
            <a:extLst>
              <a:ext uri="{FF2B5EF4-FFF2-40B4-BE49-F238E27FC236}">
                <a16:creationId xmlns:a16="http://schemas.microsoft.com/office/drawing/2014/main" id="{444CDA54-7212-A749-BBB3-50FECDB262F4}"/>
              </a:ext>
            </a:extLst>
          </p:cNvPr>
          <p:cNvSpPr txBox="1"/>
          <p:nvPr/>
        </p:nvSpPr>
        <p:spPr>
          <a:xfrm>
            <a:off x="4752683" y="5474352"/>
            <a:ext cx="42603035" cy="2554545"/>
          </a:xfrm>
          <a:prstGeom prst="rect">
            <a:avLst/>
          </a:prstGeom>
          <a:noFill/>
        </p:spPr>
        <p:txBody>
          <a:bodyPr wrap="square" rtlCol="0">
            <a:spAutoFit/>
          </a:bodyPr>
          <a:lstStyle/>
          <a:p>
            <a:pPr lvl="0">
              <a:defRPr/>
            </a:pPr>
            <a:r>
              <a:rPr lang="en-US" sz="8000" dirty="0">
                <a:latin typeface="Calibri" panose="020F0502020204030204" pitchFamily="34" charset="0"/>
                <a:cs typeface="Calibri" panose="020F0502020204030204" pitchFamily="34" charset="0"/>
              </a:rPr>
              <a:t>As of August 2021, 18 states have legalized recreational marijuana, 36 states allow medical marijuana and have approved comprehensive programs, and 11 states allow cannabidiol/low THC products. </a:t>
            </a:r>
          </a:p>
        </p:txBody>
      </p:sp>
      <p:sp>
        <p:nvSpPr>
          <p:cNvPr id="8" name="Rectangle 7">
            <a:extLst>
              <a:ext uri="{FF2B5EF4-FFF2-40B4-BE49-F238E27FC236}">
                <a16:creationId xmlns:a16="http://schemas.microsoft.com/office/drawing/2014/main" id="{32F31993-14AE-1649-8CC8-67F24BF22833}"/>
              </a:ext>
            </a:extLst>
          </p:cNvPr>
          <p:cNvSpPr/>
          <p:nvPr/>
        </p:nvSpPr>
        <p:spPr>
          <a:xfrm>
            <a:off x="11184169" y="32677175"/>
            <a:ext cx="33347111"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National Conference for State Legislatures. (2020). State Medical Marijuana Laws. </a:t>
            </a:r>
          </a:p>
          <a:p>
            <a:r>
              <a:rPr lang="en-US" sz="7000" i="1" dirty="0">
                <a:latin typeface="Calibri" panose="020F0502020204030204" pitchFamily="34" charset="0"/>
                <a:cs typeface="Calibri" panose="020F0502020204030204" pitchFamily="34" charset="0"/>
              </a:rPr>
              <a:t>https://</a:t>
            </a:r>
            <a:r>
              <a:rPr lang="en-US" sz="7000" i="1" dirty="0" err="1">
                <a:latin typeface="Calibri" panose="020F0502020204030204" pitchFamily="34" charset="0"/>
                <a:cs typeface="Calibri" panose="020F0502020204030204" pitchFamily="34" charset="0"/>
              </a:rPr>
              <a:t>www.ncsl.org</a:t>
            </a:r>
            <a:r>
              <a:rPr lang="en-US" sz="7000" i="1" dirty="0">
                <a:latin typeface="Calibri" panose="020F0502020204030204" pitchFamily="34" charset="0"/>
                <a:cs typeface="Calibri" panose="020F0502020204030204" pitchFamily="34" charset="0"/>
              </a:rPr>
              <a:t>/research/health/state-medical-marijuana-</a:t>
            </a:r>
            <a:r>
              <a:rPr lang="en-US" sz="7000" i="1" dirty="0" err="1">
                <a:latin typeface="Calibri" panose="020F0502020204030204" pitchFamily="34" charset="0"/>
                <a:cs typeface="Calibri" panose="020F0502020204030204" pitchFamily="34" charset="0"/>
              </a:rPr>
              <a:t>laws.aspx</a:t>
            </a:r>
            <a:endParaRPr lang="en-US" sz="7000" i="1" dirty="0">
              <a:latin typeface="Calibri" panose="020F0502020204030204" pitchFamily="34" charset="0"/>
              <a:cs typeface="Calibri" panose="020F0502020204030204" pitchFamily="34" charset="0"/>
            </a:endParaRPr>
          </a:p>
        </p:txBody>
      </p:sp>
      <p:sp>
        <p:nvSpPr>
          <p:cNvPr id="11" name="Object 13">
            <a:extLst>
              <a:ext uri="{FF2B5EF4-FFF2-40B4-BE49-F238E27FC236}">
                <a16:creationId xmlns:a16="http://schemas.microsoft.com/office/drawing/2014/main" id="{F73039EF-F9DF-0943-8C20-144A8BC962F1}"/>
              </a:ext>
            </a:extLst>
          </p:cNvPr>
          <p:cNvSpPr txBox="1"/>
          <p:nvPr/>
        </p:nvSpPr>
        <p:spPr>
          <a:xfrm>
            <a:off x="1995592" y="36709580"/>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8</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24404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duotone>
              <a:schemeClr val="accent1">
                <a:shade val="45000"/>
                <a:satMod val="135000"/>
              </a:schemeClr>
              <a:prstClr val="white"/>
            </a:duotone>
          </a:blip>
          <a:stretch>
            <a:fillRect/>
          </a:stretch>
        </p:blipFill>
        <p:spPr>
          <a:xfrm>
            <a:off x="0" y="33401641"/>
            <a:ext cx="50800000" cy="5852904"/>
          </a:xfrm>
          <a:prstGeom prst="rect">
            <a:avLst/>
          </a:prstGeom>
        </p:spPr>
      </p:pic>
      <p:pic>
        <p:nvPicPr>
          <p:cNvPr id="5" name="Object 4" descr="preencoded.png"/>
          <p:cNvPicPr>
            <a:picLocks noChangeAspect="1"/>
          </p:cNvPicPr>
          <p:nvPr/>
        </p:nvPicPr>
        <p:blipFill>
          <a:blip r:embed="rId4"/>
          <a:stretch>
            <a:fillRect/>
          </a:stretch>
        </p:blipFill>
        <p:spPr>
          <a:xfrm>
            <a:off x="2549621" y="4714394"/>
            <a:ext cx="1298864" cy="26506439"/>
          </a:xfrm>
          <a:prstGeom prst="rect">
            <a:avLst/>
          </a:prstGeom>
        </p:spPr>
      </p:pic>
      <p:sp>
        <p:nvSpPr>
          <p:cNvPr id="10" name="Object 9"/>
          <p:cNvSpPr txBox="1"/>
          <p:nvPr/>
        </p:nvSpPr>
        <p:spPr>
          <a:xfrm>
            <a:off x="4810605" y="2109264"/>
            <a:ext cx="44201235" cy="5174978"/>
          </a:xfrm>
          <a:prstGeom prst="rect">
            <a:avLst/>
          </a:prstGeom>
          <a:noFill/>
        </p:spPr>
        <p:txBody>
          <a:bodyPr wrap="square" rtlCol="0" anchor="ctr"/>
          <a:lstStyle/>
          <a:p>
            <a:pPr>
              <a:buNone/>
            </a:pPr>
            <a:r>
              <a:rPr lang="en-US" sz="15200" b="1" dirty="0">
                <a:solidFill>
                  <a:srgbClr val="000000"/>
                </a:solidFill>
                <a:latin typeface="Calibri" panose="020F0502020204030204" pitchFamily="34" charset="0"/>
                <a:ea typeface="Karla" pitchFamily="34" charset="-122"/>
                <a:cs typeface="Calibri" panose="020F0502020204030204" pitchFamily="34" charset="0"/>
              </a:rPr>
              <a:t>Summary of Research Findings from States Preceding Illinois in Cannabis Legalization</a:t>
            </a:r>
          </a:p>
        </p:txBody>
      </p:sp>
      <p:sp>
        <p:nvSpPr>
          <p:cNvPr id="13" name="Object 12"/>
          <p:cNvSpPr txBox="1"/>
          <p:nvPr/>
        </p:nvSpPr>
        <p:spPr>
          <a:xfrm>
            <a:off x="4810605" y="8126952"/>
            <a:ext cx="43461421" cy="20510394"/>
          </a:xfrm>
          <a:prstGeom prst="rect">
            <a:avLst/>
          </a:prstGeom>
          <a:noFill/>
        </p:spPr>
        <p:txBody>
          <a:bodyPr wrap="square" rtlCol="0" anchor="t"/>
          <a:lstStyle/>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Differences in the specific provisions in state laws make cross-state comparisons and generalizations about the public health effects of MML and RML difficult.</a:t>
            </a:r>
          </a:p>
          <a:p>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Takes about three years post-legalization for full effect and measurement.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Some evidence that marijuana legalization does increase (somewhat) use among adults but mixed data on whether use increases or decreases among youth (under 18 years of age). </a:t>
            </a:r>
          </a:p>
          <a:p>
            <a:pPr marL="1143000" indent="-1143000">
              <a:buFont typeface="Courier New" panose="02070309020205020404" pitchFamily="49" charset="0"/>
              <a:buChar char="o"/>
            </a:pP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Simple prevalence of use (e.g., past-month or past-year) is not the most sensitive measure;  some evidence shows increases in frequency of use, especially among regular users might be better indicator of effects. </a:t>
            </a:r>
            <a:br>
              <a:rPr lang="en-US" sz="8700" dirty="0">
                <a:latin typeface="Calibri" panose="020F0502020204030204" pitchFamily="34" charset="0"/>
                <a:ea typeface="Karla" pitchFamily="34" charset="-122"/>
                <a:cs typeface="Calibri" panose="020F0502020204030204" pitchFamily="34" charset="0"/>
              </a:rPr>
            </a:br>
            <a:endParaRPr lang="en-US" sz="8700" dirty="0">
              <a:latin typeface="Calibri" panose="020F0502020204030204" pitchFamily="34" charset="0"/>
              <a:ea typeface="Karla" pitchFamily="34" charset="-122"/>
              <a:cs typeface="Calibri" panose="020F0502020204030204" pitchFamily="34" charset="0"/>
            </a:endParaRPr>
          </a:p>
          <a:p>
            <a:pPr marL="1143000" indent="-1143000">
              <a:buFont typeface="Courier New" panose="02070309020205020404" pitchFamily="49" charset="0"/>
              <a:buChar char="o"/>
            </a:pPr>
            <a:r>
              <a:rPr lang="en-US" sz="8700" dirty="0">
                <a:latin typeface="Calibri" panose="020F0502020204030204" pitchFamily="34" charset="0"/>
                <a:ea typeface="Karla" pitchFamily="34" charset="-122"/>
                <a:cs typeface="Calibri" panose="020F0502020204030204" pitchFamily="34" charset="0"/>
              </a:rPr>
              <a:t>A potential benefit is “substitutability” where MMLs have been found to be associated with decreases in past-month alcohol use and binge drinking (and associated hospitalizations</a:t>
            </a:r>
            <a:r>
              <a:rPr lang="en-US" sz="8700" dirty="0">
                <a:solidFill>
                  <a:srgbClr val="000000"/>
                </a:solidFill>
                <a:latin typeface="Calibri" panose="020F0502020204030204" pitchFamily="34" charset="0"/>
                <a:ea typeface="Karla" pitchFamily="34" charset="-122"/>
                <a:cs typeface="Calibri" panose="020F0502020204030204" pitchFamily="34" charset="0"/>
              </a:rPr>
              <a:t>) as well as overall reductions in traffic fatalities.</a:t>
            </a:r>
          </a:p>
        </p:txBody>
      </p:sp>
      <p:sp>
        <p:nvSpPr>
          <p:cNvPr id="8" name="Rectangle 7">
            <a:extLst>
              <a:ext uri="{FF2B5EF4-FFF2-40B4-BE49-F238E27FC236}">
                <a16:creationId xmlns:a16="http://schemas.microsoft.com/office/drawing/2014/main" id="{043D237C-CF5E-A947-A965-1598048552E7}"/>
              </a:ext>
            </a:extLst>
          </p:cNvPr>
          <p:cNvSpPr/>
          <p:nvPr/>
        </p:nvSpPr>
        <p:spPr>
          <a:xfrm>
            <a:off x="6492241" y="30535158"/>
            <a:ext cx="41758138" cy="2246769"/>
          </a:xfrm>
          <a:prstGeom prst="rect">
            <a:avLst/>
          </a:prstGeom>
        </p:spPr>
        <p:txBody>
          <a:bodyPr wrap="square">
            <a:spAutoFit/>
          </a:bodyPr>
          <a:lstStyle/>
          <a:p>
            <a:r>
              <a:rPr lang="en-US" sz="7000" i="1" dirty="0">
                <a:latin typeface="Calibri" panose="020F0502020204030204" pitchFamily="34" charset="0"/>
                <a:cs typeface="Calibri" panose="020F0502020204030204" pitchFamily="34" charset="0"/>
              </a:rPr>
              <a:t>Source: Anderson, D. M., &amp; Rees, D. I. (April 2021). The public health effects of legalizing marijuana. National Bureau of Economic Research (working paper 28647). Available at: http://</a:t>
            </a:r>
            <a:r>
              <a:rPr lang="en-US" sz="7000" i="1" dirty="0" err="1">
                <a:latin typeface="Calibri" panose="020F0502020204030204" pitchFamily="34" charset="0"/>
                <a:cs typeface="Calibri" panose="020F0502020204030204" pitchFamily="34" charset="0"/>
              </a:rPr>
              <a:t>www.nber.org</a:t>
            </a:r>
            <a:r>
              <a:rPr lang="en-US" sz="7000" i="1" dirty="0">
                <a:latin typeface="Calibri" panose="020F0502020204030204" pitchFamily="34" charset="0"/>
                <a:cs typeface="Calibri" panose="020F0502020204030204" pitchFamily="34" charset="0"/>
              </a:rPr>
              <a:t>/papers/w28647 </a:t>
            </a:r>
          </a:p>
        </p:txBody>
      </p:sp>
      <p:sp>
        <p:nvSpPr>
          <p:cNvPr id="11" name="Object 13">
            <a:extLst>
              <a:ext uri="{FF2B5EF4-FFF2-40B4-BE49-F238E27FC236}">
                <a16:creationId xmlns:a16="http://schemas.microsoft.com/office/drawing/2014/main" id="{F8A57FD1-D6F4-724B-A6D1-E362C195DCCA}"/>
              </a:ext>
            </a:extLst>
          </p:cNvPr>
          <p:cNvSpPr txBox="1"/>
          <p:nvPr/>
        </p:nvSpPr>
        <p:spPr>
          <a:xfrm>
            <a:off x="2092421" y="35522449"/>
            <a:ext cx="45360126" cy="1611288"/>
          </a:xfrm>
          <a:prstGeom prst="rect">
            <a:avLst/>
          </a:prstGeom>
          <a:noFill/>
        </p:spPr>
        <p:txBody>
          <a:bodyPr wrap="square" rtlCol="0" anchor="ctr"/>
          <a:lstStyle/>
          <a:p>
            <a:pPr lvl="0"/>
            <a:r>
              <a:rPr lang="en-US" sz="5700" dirty="0">
                <a:solidFill>
                  <a:schemeClr val="bg1"/>
                </a:solidFill>
                <a:latin typeface="Calibri" panose="020F0502020204030204" pitchFamily="34" charset="0"/>
                <a:ea typeface="Karla" pitchFamily="34" charset="-122"/>
                <a:cs typeface="Calibri" panose="020F0502020204030204" pitchFamily="34" charset="0"/>
              </a:rPr>
              <a:t>University of Illinois Chicago (UIC) Jane Addams College of Social Work // Annual Report 2021																			</a:t>
            </a:r>
            <a:fld id="{8D47E375-31D9-3247-9CDC-2C6BCD099874}" type="slidenum">
              <a:rPr lang="en-US" sz="5700" smtClean="0">
                <a:solidFill>
                  <a:schemeClr val="bg1"/>
                </a:solidFill>
                <a:latin typeface="Calibri" panose="020F0502020204030204" pitchFamily="34" charset="0"/>
                <a:ea typeface="Karla" pitchFamily="34" charset="-122"/>
                <a:cs typeface="Calibri" panose="020F0502020204030204" pitchFamily="34" charset="0"/>
              </a:rPr>
              <a:t>9</a:t>
            </a:fld>
            <a:endParaRPr lang="en-US" sz="5700" dirty="0">
              <a:solidFill>
                <a:schemeClr val="bg1"/>
              </a:solidFill>
              <a:latin typeface="Calibri" panose="020F0502020204030204" pitchFamily="34" charset="0"/>
              <a:ea typeface="Karla" pitchFamily="34" charset="-122"/>
              <a:cs typeface="Calibri" panose="020F0502020204030204" pitchFamily="34" charset="0"/>
            </a:endParaRPr>
          </a:p>
        </p:txBody>
      </p:sp>
    </p:spTree>
    <p:extLst>
      <p:ext uri="{BB962C8B-B14F-4D97-AF65-F5344CB8AC3E}">
        <p14:creationId xmlns:p14="http://schemas.microsoft.com/office/powerpoint/2010/main" val="3248816021"/>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A4E7BE57A88B418C52C697DD15726D" ma:contentTypeVersion="13" ma:contentTypeDescription="Create a new document." ma:contentTypeScope="" ma:versionID="39c851957da5659cc1713b1702379fd2">
  <xsd:schema xmlns:xsd="http://www.w3.org/2001/XMLSchema" xmlns:xs="http://www.w3.org/2001/XMLSchema" xmlns:p="http://schemas.microsoft.com/office/2006/metadata/properties" xmlns:ns1="http://schemas.microsoft.com/sharepoint/v3" xmlns:ns3="cd8b5f3c-2248-4bfa-bce5-dd7d12a50e0c" xmlns:ns4="4ddf0a79-9be9-4096-9606-45320636cdb0" targetNamespace="http://schemas.microsoft.com/office/2006/metadata/properties" ma:root="true" ma:fieldsID="ae6febe26ee5f42645e52572f134ec68" ns1:_="" ns3:_="" ns4:_="">
    <xsd:import namespace="http://schemas.microsoft.com/sharepoint/v3"/>
    <xsd:import namespace="cd8b5f3c-2248-4bfa-bce5-dd7d12a50e0c"/>
    <xsd:import namespace="4ddf0a79-9be9-4096-9606-45320636cdb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1:_ip_UnifiedCompliancePolicyProperties" minOccurs="0"/>
                <xsd:element ref="ns1:_ip_UnifiedCompliancePolicyUIActio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8b5f3c-2248-4bfa-bce5-dd7d12a50e0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df0a79-9be9-4096-9606-45320636cdb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4A2F83-F812-48B7-8DBE-2EC8969B9CF8}">
  <ds:schemaRefs>
    <ds:schemaRef ds:uri="http://schemas.microsoft.com/sharepoint/v3"/>
    <ds:schemaRef ds:uri="http://purl.org/dc/elements/1.1/"/>
    <ds:schemaRef ds:uri="4ddf0a79-9be9-4096-9606-45320636cdb0"/>
    <ds:schemaRef ds:uri="http://schemas.microsoft.com/office/infopath/2007/PartnerControls"/>
    <ds:schemaRef ds:uri="http://purl.org/dc/terms/"/>
    <ds:schemaRef ds:uri="cd8b5f3c-2248-4bfa-bce5-dd7d12a50e0c"/>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2703DE6-F814-45FC-834C-7D3CAD8B3C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8b5f3c-2248-4bfa-bce5-dd7d12a50e0c"/>
    <ds:schemaRef ds:uri="4ddf0a79-9be9-4096-9606-45320636cd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A7584D-9C73-44FF-9727-5C433E8A09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2255</TotalTime>
  <Words>6081</Words>
  <Application>Microsoft Office PowerPoint</Application>
  <PresentationFormat>Custom</PresentationFormat>
  <Paragraphs>444</Paragraphs>
  <Slides>70</Slides>
  <Notes>70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Frank, Stephanie</cp:lastModifiedBy>
  <cp:revision>61</cp:revision>
  <dcterms:created xsi:type="dcterms:W3CDTF">2021-06-25T21:01:40Z</dcterms:created>
  <dcterms:modified xsi:type="dcterms:W3CDTF">2021-10-01T18:50:01Z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0x0101008EA4E7BE57A88B418C52C697DD15726D</vt:lpwstr>
  </property>
</Properties>
</file>