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0.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1.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2.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56" r:id="rId2"/>
    <p:sldId id="257" r:id="rId3"/>
    <p:sldId id="259" r:id="rId4"/>
    <p:sldId id="258" r:id="rId5"/>
    <p:sldId id="262" r:id="rId6"/>
    <p:sldId id="260" r:id="rId7"/>
    <p:sldId id="283" r:id="rId8"/>
    <p:sldId id="264" r:id="rId9"/>
    <p:sldId id="295" r:id="rId10"/>
    <p:sldId id="292" r:id="rId11"/>
    <p:sldId id="293" r:id="rId12"/>
    <p:sldId id="294" r:id="rId13"/>
    <p:sldId id="263" r:id="rId14"/>
  </p:sldIdLst>
  <p:sldSz cx="50800000" cy="39243000"/>
  <p:notesSz cx="39243000" cy="50800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keman, David C." initials="LDC" lastIdx="1" clrIdx="0">
    <p:extLst>
      <p:ext uri="{19B8F6BF-5375-455C-9EA6-DF929625EA0E}">
        <p15:presenceInfo xmlns:p15="http://schemas.microsoft.com/office/powerpoint/2012/main" userId="S::David.Lakeman@illinois.gov::9415e619-bdee-49be-86b9-6b432e2ecb9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AC6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40" autoAdjust="0"/>
    <p:restoredTop sz="94613"/>
  </p:normalViewPr>
  <p:slideViewPr>
    <p:cSldViewPr snapToGrid="0" snapToObjects="1">
      <p:cViewPr varScale="1">
        <p:scale>
          <a:sx n="13" d="100"/>
          <a:sy n="13" d="100"/>
        </p:scale>
        <p:origin x="1554" y="1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dLbls>
          <c:showLegendKey val="0"/>
          <c:showVal val="0"/>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7200" b="0" i="0" u="none" strike="noStrike" kern="1200" spc="0" baseline="0">
                <a:solidFill>
                  <a:schemeClr val="tx1">
                    <a:lumMod val="65000"/>
                    <a:lumOff val="35000"/>
                  </a:schemeClr>
                </a:solidFill>
                <a:latin typeface="+mn-lt"/>
                <a:ea typeface="+mn-ea"/>
                <a:cs typeface="+mn-cs"/>
              </a:defRPr>
            </a:pPr>
            <a:r>
              <a:rPr lang="en-US" sz="7200"/>
              <a:t>Cultivation Center Revenue Received </a:t>
            </a:r>
          </a:p>
        </c:rich>
      </c:tx>
      <c:overlay val="0"/>
      <c:spPr>
        <a:noFill/>
        <a:ln>
          <a:noFill/>
        </a:ln>
        <a:effectLst/>
      </c:spPr>
      <c:txPr>
        <a:bodyPr rot="0" spcFirstLastPara="1" vertOverflow="ellipsis" vert="horz" wrap="square" anchor="ctr" anchorCtr="1"/>
        <a:lstStyle/>
        <a:p>
          <a:pPr>
            <a:defRPr sz="7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17E-4E68-89FA-CDB87FFFE695}"/>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817E-4E68-89FA-CDB87FFFE695}"/>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817E-4E68-89FA-CDB87FFFE695}"/>
              </c:ext>
            </c:extLst>
          </c:dPt>
          <c:dLbls>
            <c:spPr>
              <a:noFill/>
              <a:ln>
                <a:noFill/>
              </a:ln>
              <a:effectLst/>
            </c:spPr>
            <c:txPr>
              <a:bodyPr rot="0" spcFirstLastPara="1" vertOverflow="ellipsis" vert="horz" wrap="square" lIns="38100" tIns="19050" rIns="38100" bIns="19050" anchor="ctr" anchorCtr="1">
                <a:spAutoFit/>
              </a:bodyPr>
              <a:lstStyle/>
              <a:p>
                <a:pPr>
                  <a:defRPr sz="44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Sheet1!$T$47:$V$47</c:f>
              <c:strCache>
                <c:ptCount val="3"/>
                <c:pt idx="0">
                  <c:v>Business Development Fund</c:v>
                </c:pt>
                <c:pt idx="1">
                  <c:v>Cannabis Regulation and Tax Act Fund</c:v>
                </c:pt>
                <c:pt idx="2">
                  <c:v>Medicinal Plants Program Fund</c:v>
                </c:pt>
              </c:strCache>
            </c:strRef>
          </c:cat>
          <c:val>
            <c:numRef>
              <c:f>Sheet1!$T$48:$V$48</c:f>
              <c:numCache>
                <c:formatCode>0.00%</c:formatCode>
                <c:ptCount val="3"/>
                <c:pt idx="0">
                  <c:v>0.62162670800378372</c:v>
                </c:pt>
                <c:pt idx="1">
                  <c:v>0.16980102856973056</c:v>
                </c:pt>
                <c:pt idx="2">
                  <c:v>0.20857226342648572</c:v>
                </c:pt>
              </c:numCache>
            </c:numRef>
          </c:val>
          <c:extLst>
            <c:ext xmlns:c16="http://schemas.microsoft.com/office/drawing/2014/chart" uri="{C3380CC4-5D6E-409C-BE32-E72D297353CC}">
              <c16:uniqueId val="{00000006-817E-4E68-89FA-CDB87FFFE695}"/>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6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6000" b="0" i="0" u="none" strike="noStrike" kern="1200" spc="0" baseline="0">
                <a:solidFill>
                  <a:schemeClr val="tx1">
                    <a:lumMod val="65000"/>
                    <a:lumOff val="35000"/>
                  </a:schemeClr>
                </a:solidFill>
                <a:latin typeface="+mn-lt"/>
                <a:ea typeface="+mn-ea"/>
                <a:cs typeface="+mn-cs"/>
              </a:defRPr>
            </a:pPr>
            <a:r>
              <a:rPr lang="en-US" sz="6000" b="1">
                <a:effectLst/>
              </a:rPr>
              <a:t>Cannabis Regulation and Tax Act Fund</a:t>
            </a:r>
            <a:endParaRPr lang="en-US" sz="6000">
              <a:effectLst/>
            </a:endParaRPr>
          </a:p>
        </c:rich>
      </c:tx>
      <c:layout>
        <c:manualLayout>
          <c:xMode val="edge"/>
          <c:yMode val="edge"/>
          <c:x val="0.34384748287377387"/>
          <c:y val="1.5110889537612729E-2"/>
        </c:manualLayout>
      </c:layout>
      <c:overlay val="0"/>
      <c:spPr>
        <a:noFill/>
        <a:ln>
          <a:noFill/>
        </a:ln>
        <a:effectLst/>
      </c:spPr>
      <c:txPr>
        <a:bodyPr rot="0" spcFirstLastPara="1" vertOverflow="ellipsis" vert="horz" wrap="square" anchor="ctr" anchorCtr="1"/>
        <a:lstStyle/>
        <a:p>
          <a:pPr>
            <a:defRPr sz="6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spPr>
            <a:solidFill>
              <a:schemeClr val="accent1"/>
            </a:solidFill>
            <a:ln>
              <a:noFill/>
            </a:ln>
            <a:effectLst/>
          </c:spPr>
          <c:invertIfNegative val="0"/>
          <c:cat>
            <c:strRef>
              <c:f>Sheet1!$A$1:$E$1</c:f>
              <c:strCache>
                <c:ptCount val="5"/>
                <c:pt idx="0">
                  <c:v>Adult Use Licensing of Existing Cultivation Centers</c:v>
                </c:pt>
                <c:pt idx="1">
                  <c:v>Medicinal Plants Permit Renewals</c:v>
                </c:pt>
                <c:pt idx="2">
                  <c:v>Craft Grow Application for License</c:v>
                </c:pt>
                <c:pt idx="3">
                  <c:v>Infuser Application for License</c:v>
                </c:pt>
                <c:pt idx="4">
                  <c:v>Transporter Application for License</c:v>
                </c:pt>
              </c:strCache>
            </c:strRef>
          </c:cat>
          <c:val>
            <c:numRef>
              <c:f>Sheet1!$A$2:$E$2</c:f>
              <c:numCache>
                <c:formatCode>"$"#,##0.00_);[Red]\("$"#,##0.00\)</c:formatCode>
                <c:ptCount val="5"/>
                <c:pt idx="0">
                  <c:v>2100000</c:v>
                </c:pt>
                <c:pt idx="1">
                  <c:v>600000</c:v>
                </c:pt>
                <c:pt idx="2">
                  <c:v>71100</c:v>
                </c:pt>
                <c:pt idx="3">
                  <c:v>25000</c:v>
                </c:pt>
                <c:pt idx="4">
                  <c:v>0</c:v>
                </c:pt>
              </c:numCache>
            </c:numRef>
          </c:val>
          <c:extLst>
            <c:ext xmlns:c16="http://schemas.microsoft.com/office/drawing/2014/chart" uri="{C3380CC4-5D6E-409C-BE32-E72D297353CC}">
              <c16:uniqueId val="{00000000-E116-4519-8CF2-9A5C2F15197B}"/>
            </c:ext>
          </c:extLst>
        </c:ser>
        <c:dLbls>
          <c:showLegendKey val="0"/>
          <c:showVal val="0"/>
          <c:showCatName val="0"/>
          <c:showSerName val="0"/>
          <c:showPercent val="0"/>
          <c:showBubbleSize val="0"/>
        </c:dLbls>
        <c:gapWidth val="182"/>
        <c:axId val="560895296"/>
        <c:axId val="560892344"/>
      </c:barChart>
      <c:catAx>
        <c:axId val="56089529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4400" b="0" i="0" u="none" strike="noStrike" kern="1200" baseline="0">
                <a:solidFill>
                  <a:schemeClr val="tx1">
                    <a:lumMod val="65000"/>
                    <a:lumOff val="35000"/>
                  </a:schemeClr>
                </a:solidFill>
                <a:latin typeface="+mn-lt"/>
                <a:ea typeface="+mn-ea"/>
                <a:cs typeface="+mn-cs"/>
              </a:defRPr>
            </a:pPr>
            <a:endParaRPr lang="en-US"/>
          </a:p>
        </c:txPr>
        <c:crossAx val="560892344"/>
        <c:crosses val="autoZero"/>
        <c:auto val="1"/>
        <c:lblAlgn val="ctr"/>
        <c:lblOffset val="100"/>
        <c:noMultiLvlLbl val="0"/>
      </c:catAx>
      <c:valAx>
        <c:axId val="560892344"/>
        <c:scaling>
          <c:orientation val="minMax"/>
        </c:scaling>
        <c:delete val="0"/>
        <c:axPos val="b"/>
        <c:majorGridlines>
          <c:spPr>
            <a:ln w="9525" cap="flat" cmpd="sng" algn="ctr">
              <a:solidFill>
                <a:schemeClr val="tx1">
                  <a:lumMod val="15000"/>
                  <a:lumOff val="85000"/>
                </a:schemeClr>
              </a:solidFill>
              <a:round/>
            </a:ln>
            <a:effectLst/>
          </c:spPr>
        </c:majorGridlines>
        <c:numFmt formatCode="&quot;$&quot;#,##0.00_);[Red]\(&quot;$&quot;#,##0.00\)" sourceLinked="1"/>
        <c:majorTickMark val="none"/>
        <c:minorTickMark val="none"/>
        <c:tickLblPos val="nextTo"/>
        <c:spPr>
          <a:noFill/>
          <a:ln>
            <a:noFill/>
          </a:ln>
          <a:effectLst/>
        </c:spPr>
        <c:txPr>
          <a:bodyPr rot="-60000000" spcFirstLastPara="1" vertOverflow="ellipsis" vert="horz" wrap="square" anchor="ctr" anchorCtr="1"/>
          <a:lstStyle/>
          <a:p>
            <a:pPr>
              <a:defRPr sz="4400" b="0" i="0" u="none" strike="noStrike" kern="1200" baseline="0">
                <a:solidFill>
                  <a:schemeClr val="tx1">
                    <a:lumMod val="65000"/>
                    <a:lumOff val="35000"/>
                  </a:schemeClr>
                </a:solidFill>
                <a:latin typeface="+mn-lt"/>
                <a:ea typeface="+mn-ea"/>
                <a:cs typeface="+mn-cs"/>
              </a:defRPr>
            </a:pPr>
            <a:endParaRPr lang="en-US"/>
          </a:p>
        </c:txPr>
        <c:crossAx val="5608952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5400" b="0" i="0" u="none" strike="noStrike" kern="1200" spc="0" baseline="0">
                <a:solidFill>
                  <a:schemeClr val="tx1">
                    <a:lumMod val="65000"/>
                    <a:lumOff val="35000"/>
                  </a:schemeClr>
                </a:solidFill>
                <a:latin typeface="+mn-lt"/>
                <a:ea typeface="+mn-ea"/>
                <a:cs typeface="+mn-cs"/>
              </a:defRPr>
            </a:pPr>
            <a:r>
              <a:rPr lang="en-US" sz="5400" b="1" i="0" u="none" strike="noStrike" baseline="0">
                <a:effectLst/>
              </a:rPr>
              <a:t>Medicinal Plants Program Fund</a:t>
            </a:r>
            <a:endParaRPr lang="en-US" sz="5400"/>
          </a:p>
        </c:rich>
      </c:tx>
      <c:overlay val="0"/>
      <c:spPr>
        <a:noFill/>
        <a:ln>
          <a:noFill/>
        </a:ln>
        <a:effectLst/>
      </c:spPr>
      <c:txPr>
        <a:bodyPr rot="0" spcFirstLastPara="1" vertOverflow="ellipsis" vert="horz" wrap="square" anchor="ctr" anchorCtr="1"/>
        <a:lstStyle/>
        <a:p>
          <a:pPr>
            <a:defRPr sz="5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spPr>
            <a:solidFill>
              <a:schemeClr val="accent1"/>
            </a:solidFill>
            <a:ln>
              <a:noFill/>
            </a:ln>
            <a:effectLst/>
          </c:spPr>
          <c:invertIfNegative val="0"/>
          <c:cat>
            <c:strRef>
              <c:f>Sheet3!$A$1:$J$1</c:f>
              <c:strCache>
                <c:ptCount val="10"/>
                <c:pt idx="0">
                  <c:v>ID Cards for Cultivation</c:v>
                </c:pt>
                <c:pt idx="1">
                  <c:v>Replacements ID Cards</c:v>
                </c:pt>
                <c:pt idx="2">
                  <c:v>Permit Renewals</c:v>
                </c:pt>
                <c:pt idx="3">
                  <c:v>Product Registrations </c:v>
                </c:pt>
                <c:pt idx="4">
                  <c:v>Variances</c:v>
                </c:pt>
                <c:pt idx="5">
                  <c:v>Permit Modifications</c:v>
                </c:pt>
                <c:pt idx="6">
                  <c:v>Permit Alterations</c:v>
                </c:pt>
                <c:pt idx="7">
                  <c:v>Change of Ownership</c:v>
                </c:pt>
                <c:pt idx="8">
                  <c:v>Permit Applications</c:v>
                </c:pt>
                <c:pt idx="9">
                  <c:v>Fines for Violation of the Act or Administrative Rules </c:v>
                </c:pt>
              </c:strCache>
            </c:strRef>
          </c:cat>
          <c:val>
            <c:numRef>
              <c:f>Sheet3!$A$2:$J$2</c:f>
              <c:numCache>
                <c:formatCode>"$"#,##0.00_);[Red]\("$"#,##0.00\)</c:formatCode>
                <c:ptCount val="10"/>
                <c:pt idx="0">
                  <c:v>514400</c:v>
                </c:pt>
                <c:pt idx="1">
                  <c:v>350</c:v>
                </c:pt>
                <c:pt idx="2">
                  <c:v>2100000</c:v>
                </c:pt>
                <c:pt idx="3">
                  <c:v>283200</c:v>
                </c:pt>
                <c:pt idx="4">
                  <c:v>2000</c:v>
                </c:pt>
                <c:pt idx="5">
                  <c:v>155000</c:v>
                </c:pt>
                <c:pt idx="6">
                  <c:v>28000</c:v>
                </c:pt>
                <c:pt idx="7">
                  <c:v>9000</c:v>
                </c:pt>
                <c:pt idx="8">
                  <c:v>5600</c:v>
                </c:pt>
                <c:pt idx="9">
                  <c:v>31000</c:v>
                </c:pt>
              </c:numCache>
            </c:numRef>
          </c:val>
          <c:extLst>
            <c:ext xmlns:c16="http://schemas.microsoft.com/office/drawing/2014/chart" uri="{C3380CC4-5D6E-409C-BE32-E72D297353CC}">
              <c16:uniqueId val="{00000000-9087-4A00-AFB4-0742C3AA6277}"/>
            </c:ext>
          </c:extLst>
        </c:ser>
        <c:dLbls>
          <c:showLegendKey val="0"/>
          <c:showVal val="0"/>
          <c:showCatName val="0"/>
          <c:showSerName val="0"/>
          <c:showPercent val="0"/>
          <c:showBubbleSize val="0"/>
        </c:dLbls>
        <c:gapWidth val="182"/>
        <c:axId val="602904280"/>
        <c:axId val="602904608"/>
      </c:barChart>
      <c:catAx>
        <c:axId val="60290428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4000" b="0" i="0" u="none" strike="noStrike" kern="1200" baseline="0">
                <a:solidFill>
                  <a:schemeClr val="tx1">
                    <a:lumMod val="65000"/>
                    <a:lumOff val="35000"/>
                  </a:schemeClr>
                </a:solidFill>
                <a:latin typeface="+mn-lt"/>
                <a:ea typeface="+mn-ea"/>
                <a:cs typeface="+mn-cs"/>
              </a:defRPr>
            </a:pPr>
            <a:endParaRPr lang="en-US"/>
          </a:p>
        </c:txPr>
        <c:crossAx val="602904608"/>
        <c:crosses val="autoZero"/>
        <c:auto val="1"/>
        <c:lblAlgn val="ctr"/>
        <c:lblOffset val="100"/>
        <c:noMultiLvlLbl val="0"/>
      </c:catAx>
      <c:valAx>
        <c:axId val="602904608"/>
        <c:scaling>
          <c:orientation val="minMax"/>
        </c:scaling>
        <c:delete val="0"/>
        <c:axPos val="b"/>
        <c:majorGridlines>
          <c:spPr>
            <a:ln w="9525" cap="flat" cmpd="sng" algn="ctr">
              <a:solidFill>
                <a:schemeClr val="tx1">
                  <a:lumMod val="15000"/>
                  <a:lumOff val="85000"/>
                </a:schemeClr>
              </a:solidFill>
              <a:round/>
            </a:ln>
            <a:effectLst/>
          </c:spPr>
        </c:majorGridlines>
        <c:numFmt formatCode="&quot;$&quot;#,##0.00_);[Red]\(&quot;$&quot;#,##0.00\)" sourceLinked="1"/>
        <c:majorTickMark val="none"/>
        <c:minorTickMark val="none"/>
        <c:tickLblPos val="nextTo"/>
        <c:spPr>
          <a:noFill/>
          <a:ln>
            <a:noFill/>
          </a:ln>
          <a:effectLst/>
        </c:spPr>
        <c:txPr>
          <a:bodyPr rot="-60000000" spcFirstLastPara="1" vertOverflow="ellipsis" vert="horz" wrap="square" anchor="ctr" anchorCtr="1"/>
          <a:lstStyle/>
          <a:p>
            <a:pPr>
              <a:defRPr sz="4400" b="0" i="0" u="none" strike="noStrike" kern="1200" baseline="0">
                <a:solidFill>
                  <a:schemeClr val="tx1">
                    <a:lumMod val="65000"/>
                    <a:lumOff val="35000"/>
                  </a:schemeClr>
                </a:solidFill>
                <a:latin typeface="+mn-lt"/>
                <a:ea typeface="+mn-ea"/>
                <a:cs typeface="+mn-cs"/>
              </a:defRPr>
            </a:pPr>
            <a:endParaRPr lang="en-US"/>
          </a:p>
        </c:txPr>
        <c:crossAx val="6029042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dLbls>
          <c:showLegendKey val="0"/>
          <c:showVal val="0"/>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4213445671629097E-2"/>
          <c:y val="6.9292818313516887E-3"/>
          <c:w val="0.84615981277256991"/>
          <c:h val="0.92760130213418945"/>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A203-4F34-B10D-4B0DF44BD9C6}"/>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A203-4F34-B10D-4B0DF44BD9C6}"/>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A203-4F34-B10D-4B0DF44BD9C6}"/>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A203-4F34-B10D-4B0DF44BD9C6}"/>
              </c:ext>
            </c:extLst>
          </c:dPt>
          <c:dLbls>
            <c:dLbl>
              <c:idx val="0"/>
              <c:layout>
                <c:manualLayout>
                  <c:x val="-0.12826165254156291"/>
                  <c:y val="-0.16123851172515813"/>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A203-4F34-B10D-4B0DF44BD9C6}"/>
                </c:ext>
              </c:extLst>
            </c:dLbl>
            <c:dLbl>
              <c:idx val="1"/>
              <c:layout>
                <c:manualLayout>
                  <c:x val="-6.8791537019803183E-4"/>
                  <c:y val="6.2395586815279232E-4"/>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A203-4F34-B10D-4B0DF44BD9C6}"/>
                </c:ext>
              </c:extLst>
            </c:dLbl>
            <c:dLbl>
              <c:idx val="2"/>
              <c:layout>
                <c:manualLayout>
                  <c:x val="6.8257630270723291E-2"/>
                  <c:y val="8.7186007239816274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A203-4F34-B10D-4B0DF44BD9C6}"/>
                </c:ext>
              </c:extLst>
            </c:dLbl>
            <c:dLbl>
              <c:idx val="3"/>
              <c:layout>
                <c:manualLayout>
                  <c:x val="4.8590866998185316E-2"/>
                  <c:y val="0.1475304634175367"/>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A203-4F34-B10D-4B0DF44BD9C6}"/>
                </c:ext>
              </c:extLst>
            </c:dLbl>
            <c:spPr>
              <a:noFill/>
              <a:ln>
                <a:noFill/>
              </a:ln>
              <a:effectLst/>
            </c:spPr>
            <c:txPr>
              <a:bodyPr rot="0" spcFirstLastPara="1" vertOverflow="ellipsis" vert="horz" wrap="square" lIns="38100" tIns="19050" rIns="38100" bIns="19050" anchor="ctr" anchorCtr="1">
                <a:spAutoFit/>
              </a:bodyPr>
              <a:lstStyle/>
              <a:p>
                <a:pPr>
                  <a:defRPr sz="4800" b="0" i="0" u="none" strike="noStrike" kern="1200" baseline="0">
                    <a:solidFill>
                      <a:schemeClr val="tx1">
                        <a:lumMod val="75000"/>
                        <a:lumOff val="25000"/>
                      </a:schemeClr>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Sheet1!$S$18:$V$18</c:f>
              <c:strCache>
                <c:ptCount val="4"/>
                <c:pt idx="0">
                  <c:v>Adult Use Cannabis Cultivation Privilege Tax</c:v>
                </c:pt>
                <c:pt idx="1">
                  <c:v>Business Development Fund</c:v>
                </c:pt>
                <c:pt idx="2">
                  <c:v>Cannabis Regulation and Tax Act Fund</c:v>
                </c:pt>
                <c:pt idx="3">
                  <c:v>Medicinal Plants Program Fund</c:v>
                </c:pt>
              </c:strCache>
            </c:strRef>
          </c:cat>
          <c:val>
            <c:numRef>
              <c:f>Sheet1!$S$19:$V$19</c:f>
              <c:numCache>
                <c:formatCode>0.00%</c:formatCode>
                <c:ptCount val="4"/>
                <c:pt idx="0">
                  <c:v>0.7772495446125367</c:v>
                </c:pt>
                <c:pt idx="1">
                  <c:v>1.7241681467839848E-2</c:v>
                </c:pt>
                <c:pt idx="2">
                  <c:v>9.7625848807202778E-2</c:v>
                </c:pt>
                <c:pt idx="3">
                  <c:v>0.1078829251124207</c:v>
                </c:pt>
              </c:numCache>
            </c:numRef>
          </c:val>
          <c:extLst>
            <c:ext xmlns:c16="http://schemas.microsoft.com/office/drawing/2014/chart" uri="{C3380CC4-5D6E-409C-BE32-E72D297353CC}">
              <c16:uniqueId val="{00000008-A203-4F34-B10D-4B0DF44BD9C6}"/>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4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325862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16578" tIns="8289" rIns="16578" bIns="8289"/>
          <a:lstStyle/>
          <a:p>
            <a:endParaRPr lang="en-US" dirty="0"/>
          </a:p>
        </p:txBody>
      </p:sp>
      <p:sp>
        <p:nvSpPr>
          <p:cNvPr id="4" name="Slide Number Placeholder 3"/>
          <p:cNvSpPr>
            <a:spLocks noGrp="1"/>
          </p:cNvSpPr>
          <p:nvPr>
            <p:ph type="sldNum" sz="quarter" idx="10"/>
          </p:nvPr>
        </p:nvSpPr>
        <p:spPr/>
        <p:txBody>
          <a:bodyPr lIns="16578" tIns="8289" rIns="16578" bIns="8289"/>
          <a:lstStyle/>
          <a:p>
            <a:fld id="{F7021451-1387-4CA6-816F-3879F97B5CBC}" type="slidenum">
              <a:rPr lang="en-US" smtClean="0"/>
              <a:t>10</a:t>
            </a:fld>
            <a:endParaRPr lang="en-US" dirty="0"/>
          </a:p>
        </p:txBody>
      </p:sp>
    </p:spTree>
    <p:extLst>
      <p:ext uri="{BB962C8B-B14F-4D97-AF65-F5344CB8AC3E}">
        <p14:creationId xmlns:p14="http://schemas.microsoft.com/office/powerpoint/2010/main" val="4664110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16578" tIns="8289" rIns="16578" bIns="8289"/>
          <a:lstStyle/>
          <a:p>
            <a:endParaRPr lang="en-US" dirty="0"/>
          </a:p>
        </p:txBody>
      </p:sp>
      <p:sp>
        <p:nvSpPr>
          <p:cNvPr id="4" name="Slide Number Placeholder 3"/>
          <p:cNvSpPr>
            <a:spLocks noGrp="1"/>
          </p:cNvSpPr>
          <p:nvPr>
            <p:ph type="sldNum" sz="quarter" idx="10"/>
          </p:nvPr>
        </p:nvSpPr>
        <p:spPr/>
        <p:txBody>
          <a:bodyPr lIns="16578" tIns="8289" rIns="16578" bIns="8289"/>
          <a:lstStyle/>
          <a:p>
            <a:fld id="{F7021451-1387-4CA6-816F-3879F97B5CBC}" type="slidenum">
              <a:rPr lang="en-US" smtClean="0"/>
              <a:t>11</a:t>
            </a:fld>
            <a:endParaRPr lang="en-US" dirty="0"/>
          </a:p>
        </p:txBody>
      </p:sp>
    </p:spTree>
    <p:extLst>
      <p:ext uri="{BB962C8B-B14F-4D97-AF65-F5344CB8AC3E}">
        <p14:creationId xmlns:p14="http://schemas.microsoft.com/office/powerpoint/2010/main" val="18091455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12</a:t>
            </a:fld>
            <a:endParaRPr lang="en-US"/>
          </a:p>
        </p:txBody>
      </p:sp>
    </p:spTree>
    <p:extLst>
      <p:ext uri="{BB962C8B-B14F-4D97-AF65-F5344CB8AC3E}">
        <p14:creationId xmlns:p14="http://schemas.microsoft.com/office/powerpoint/2010/main" val="1404245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16578" tIns="8289" rIns="16578" bIns="8289"/>
          <a:lstStyle/>
          <a:p>
            <a:endParaRPr lang="en-US" dirty="0"/>
          </a:p>
        </p:txBody>
      </p:sp>
      <p:sp>
        <p:nvSpPr>
          <p:cNvPr id="4" name="Slide Number Placeholder 3"/>
          <p:cNvSpPr>
            <a:spLocks noGrp="1"/>
          </p:cNvSpPr>
          <p:nvPr>
            <p:ph type="sldNum" sz="quarter" idx="10"/>
          </p:nvPr>
        </p:nvSpPr>
        <p:spPr/>
        <p:txBody>
          <a:bodyPr lIns="16578" tIns="8289" rIns="16578" bIns="8289"/>
          <a:lstStyle/>
          <a:p>
            <a:fld id="{F7021451-1387-4CA6-816F-3879F97B5CBC}" type="slidenum">
              <a:rPr lang="en-US" smtClean="0"/>
              <a:t>7</a:t>
            </a:fld>
            <a:endParaRPr lang="en-US" dirty="0"/>
          </a:p>
        </p:txBody>
      </p:sp>
    </p:spTree>
    <p:extLst>
      <p:ext uri="{BB962C8B-B14F-4D97-AF65-F5344CB8AC3E}">
        <p14:creationId xmlns:p14="http://schemas.microsoft.com/office/powerpoint/2010/main" val="39794434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8</a:t>
            </a:fld>
            <a:endParaRPr lang="en-US"/>
          </a:p>
        </p:txBody>
      </p:sp>
    </p:spTree>
    <p:extLst>
      <p:ext uri="{BB962C8B-B14F-4D97-AF65-F5344CB8AC3E}">
        <p14:creationId xmlns:p14="http://schemas.microsoft.com/office/powerpoint/2010/main" val="32251262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9</a:t>
            </a:fld>
            <a:endParaRPr lang="en-US"/>
          </a:p>
        </p:txBody>
      </p:sp>
    </p:spTree>
    <p:extLst>
      <p:ext uri="{BB962C8B-B14F-4D97-AF65-F5344CB8AC3E}">
        <p14:creationId xmlns:p14="http://schemas.microsoft.com/office/powerpoint/2010/main" val="3454067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10" Type="http://schemas.openxmlformats.org/officeDocument/2006/relationships/image" Target="../media/image8.jpe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chart" Target="../charts/chart3.xml"/><Relationship Id="rId5" Type="http://schemas.openxmlformats.org/officeDocument/2006/relationships/image" Target="../media/image34.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chart" Target="../charts/chart4.xml"/><Relationship Id="rId5" Type="http://schemas.openxmlformats.org/officeDocument/2006/relationships/image" Target="../media/image34.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8" Type="http://schemas.openxmlformats.org/officeDocument/2006/relationships/chart" Target="../charts/chart6.xml"/><Relationship Id="rId3" Type="http://schemas.openxmlformats.org/officeDocument/2006/relationships/image" Target="../media/image61.png"/><Relationship Id="rId7" Type="http://schemas.openxmlformats.org/officeDocument/2006/relationships/chart" Target="../charts/chart5.xml"/><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62.png"/><Relationship Id="rId5" Type="http://schemas.openxmlformats.org/officeDocument/2006/relationships/image" Target="../media/image34.png"/><Relationship Id="rId4" Type="http://schemas.openxmlformats.org/officeDocument/2006/relationships/image" Target="../media/image17.png"/><Relationship Id="rId9" Type="http://schemas.openxmlformats.org/officeDocument/2006/relationships/image" Target="../media/image64.png"/></Relationships>
</file>

<file path=ppt/slides/_rels/slide13.xml.rels><?xml version="1.0" encoding="UTF-8" standalone="yes"?>
<Relationships xmlns="http://schemas.openxmlformats.org/package/2006/relationships"><Relationship Id="rId3" Type="http://schemas.openxmlformats.org/officeDocument/2006/relationships/image" Target="../media/image65.png"/><Relationship Id="rId7" Type="http://schemas.openxmlformats.org/officeDocument/2006/relationships/image" Target="../media/image68.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52.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18" Type="http://schemas.openxmlformats.org/officeDocument/2006/relationships/image" Target="../media/image31.png"/><Relationship Id="rId26" Type="http://schemas.openxmlformats.org/officeDocument/2006/relationships/image" Target="../media/image39.png"/><Relationship Id="rId3" Type="http://schemas.openxmlformats.org/officeDocument/2006/relationships/image" Target="../media/image16.png"/><Relationship Id="rId21" Type="http://schemas.openxmlformats.org/officeDocument/2006/relationships/image" Target="../media/image34.png"/><Relationship Id="rId7" Type="http://schemas.openxmlformats.org/officeDocument/2006/relationships/image" Target="../media/image20.png"/><Relationship Id="rId12" Type="http://schemas.openxmlformats.org/officeDocument/2006/relationships/image" Target="../media/image25.png"/><Relationship Id="rId17" Type="http://schemas.openxmlformats.org/officeDocument/2006/relationships/image" Target="../media/image30.png"/><Relationship Id="rId25" Type="http://schemas.openxmlformats.org/officeDocument/2006/relationships/image" Target="../media/image38.png"/><Relationship Id="rId2" Type="http://schemas.openxmlformats.org/officeDocument/2006/relationships/notesSlide" Target="../notesSlides/notesSlide4.xml"/><Relationship Id="rId16" Type="http://schemas.openxmlformats.org/officeDocument/2006/relationships/image" Target="../media/image29.png"/><Relationship Id="rId20" Type="http://schemas.openxmlformats.org/officeDocument/2006/relationships/image" Target="../media/image33.png"/><Relationship Id="rId29" Type="http://schemas.openxmlformats.org/officeDocument/2006/relationships/image" Target="../media/image42.svg"/><Relationship Id="rId1" Type="http://schemas.openxmlformats.org/officeDocument/2006/relationships/slideLayout" Target="../slideLayouts/slideLayout1.xml"/><Relationship Id="rId6" Type="http://schemas.openxmlformats.org/officeDocument/2006/relationships/image" Target="../media/image19.png"/><Relationship Id="rId11" Type="http://schemas.openxmlformats.org/officeDocument/2006/relationships/image" Target="../media/image24.png"/><Relationship Id="rId24" Type="http://schemas.openxmlformats.org/officeDocument/2006/relationships/image" Target="../media/image37.png"/><Relationship Id="rId5" Type="http://schemas.openxmlformats.org/officeDocument/2006/relationships/image" Target="../media/image18.png"/><Relationship Id="rId15" Type="http://schemas.openxmlformats.org/officeDocument/2006/relationships/image" Target="../media/image28.png"/><Relationship Id="rId23" Type="http://schemas.openxmlformats.org/officeDocument/2006/relationships/image" Target="../media/image36.png"/><Relationship Id="rId28" Type="http://schemas.openxmlformats.org/officeDocument/2006/relationships/image" Target="../media/image41.png"/><Relationship Id="rId10" Type="http://schemas.openxmlformats.org/officeDocument/2006/relationships/image" Target="../media/image23.png"/><Relationship Id="rId19" Type="http://schemas.openxmlformats.org/officeDocument/2006/relationships/image" Target="../media/image32.png"/><Relationship Id="rId31" Type="http://schemas.openxmlformats.org/officeDocument/2006/relationships/image" Target="../media/image44.svg"/><Relationship Id="rId4" Type="http://schemas.openxmlformats.org/officeDocument/2006/relationships/image" Target="../media/image17.png"/><Relationship Id="rId9" Type="http://schemas.openxmlformats.org/officeDocument/2006/relationships/image" Target="../media/image22.png"/><Relationship Id="rId14" Type="http://schemas.openxmlformats.org/officeDocument/2006/relationships/image" Target="../media/image27.png"/><Relationship Id="rId22" Type="http://schemas.openxmlformats.org/officeDocument/2006/relationships/image" Target="../media/image35.png"/><Relationship Id="rId27" Type="http://schemas.openxmlformats.org/officeDocument/2006/relationships/image" Target="../media/image40.png"/><Relationship Id="rId30" Type="http://schemas.openxmlformats.org/officeDocument/2006/relationships/image" Target="../media/image43.png"/></Relationships>
</file>

<file path=ppt/slides/_rels/slide5.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10.png"/><Relationship Id="rId7" Type="http://schemas.openxmlformats.org/officeDocument/2006/relationships/image" Target="../media/image47.png"/><Relationship Id="rId12" Type="http://schemas.openxmlformats.org/officeDocument/2006/relationships/image" Target="../media/image42.sv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46.png"/><Relationship Id="rId11" Type="http://schemas.openxmlformats.org/officeDocument/2006/relationships/image" Target="../media/image41.png"/><Relationship Id="rId5" Type="http://schemas.openxmlformats.org/officeDocument/2006/relationships/image" Target="../media/image12.png"/><Relationship Id="rId10" Type="http://schemas.openxmlformats.org/officeDocument/2006/relationships/image" Target="../media/image50.png"/><Relationship Id="rId4" Type="http://schemas.openxmlformats.org/officeDocument/2006/relationships/image" Target="../media/image45.png"/><Relationship Id="rId9" Type="http://schemas.openxmlformats.org/officeDocument/2006/relationships/image" Target="../media/image49.png"/></Relationships>
</file>

<file path=ppt/slides/_rels/slide6.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51.png"/><Relationship Id="rId7" Type="http://schemas.openxmlformats.org/officeDocument/2006/relationships/image" Target="../media/image54.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53.png"/><Relationship Id="rId11" Type="http://schemas.openxmlformats.org/officeDocument/2006/relationships/image" Target="../media/image58.png"/><Relationship Id="rId5" Type="http://schemas.openxmlformats.org/officeDocument/2006/relationships/image" Target="../media/image34.png"/><Relationship Id="rId10" Type="http://schemas.openxmlformats.org/officeDocument/2006/relationships/image" Target="../media/image57.png"/><Relationship Id="rId4" Type="http://schemas.openxmlformats.org/officeDocument/2006/relationships/image" Target="../media/image52.png"/><Relationship Id="rId9" Type="http://schemas.openxmlformats.org/officeDocument/2006/relationships/image" Target="../media/image56.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46.png"/></Relationships>
</file>

<file path=ppt/slides/_rels/slide8.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45.png"/><Relationship Id="rId7" Type="http://schemas.openxmlformats.org/officeDocument/2006/relationships/image" Target="../media/image59.jp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46.png"/><Relationship Id="rId5" Type="http://schemas.openxmlformats.org/officeDocument/2006/relationships/image" Target="../media/image12.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61.png"/><Relationship Id="rId7"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62.png"/><Relationship Id="rId5" Type="http://schemas.openxmlformats.org/officeDocument/2006/relationships/image" Target="../media/image34.png"/><Relationship Id="rId4" Type="http://schemas.openxmlformats.org/officeDocument/2006/relationships/image" Target="../media/image17.png"/><Relationship Id="rId9"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4" name="Object 3" descr="preencoded.png"/>
          <p:cNvPicPr>
            <a:picLocks noChangeAspect="1"/>
          </p:cNvPicPr>
          <p:nvPr/>
        </p:nvPicPr>
        <p:blipFill>
          <a:blip r:embed="rId3">
            <a:duotone>
              <a:schemeClr val="accent1">
                <a:shade val="45000"/>
                <a:satMod val="135000"/>
              </a:schemeClr>
              <a:prstClr val="white"/>
            </a:duotone>
          </a:blip>
          <a:stretch>
            <a:fillRect/>
          </a:stretch>
        </p:blipFill>
        <p:spPr>
          <a:xfrm>
            <a:off x="0" y="0"/>
            <a:ext cx="50848106" cy="21503409"/>
          </a:xfrm>
          <a:prstGeom prst="rect">
            <a:avLst/>
          </a:prstGeom>
        </p:spPr>
      </p:pic>
      <p:sp>
        <p:nvSpPr>
          <p:cNvPr id="3" name="Rectangle 2">
            <a:extLst>
              <a:ext uri="{FF2B5EF4-FFF2-40B4-BE49-F238E27FC236}">
                <a16:creationId xmlns:a16="http://schemas.microsoft.com/office/drawing/2014/main" id="{901BC2E7-D1CC-41D9-B277-727069D7CA04}"/>
              </a:ext>
            </a:extLst>
          </p:cNvPr>
          <p:cNvSpPr/>
          <p:nvPr/>
        </p:nvSpPr>
        <p:spPr>
          <a:xfrm>
            <a:off x="1" y="-20547"/>
            <a:ext cx="50848106" cy="21523955"/>
          </a:xfrm>
          <a:prstGeom prst="rect">
            <a:avLst/>
          </a:prstGeom>
          <a:solidFill>
            <a:schemeClr val="accent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pic>
        <p:nvPicPr>
          <p:cNvPr id="8" name="Object 7" descr="preencoded.png"/>
          <p:cNvPicPr>
            <a:picLocks noChangeAspect="1"/>
          </p:cNvPicPr>
          <p:nvPr/>
        </p:nvPicPr>
        <p:blipFill>
          <a:blip r:embed="rId4"/>
          <a:stretch>
            <a:fillRect/>
          </a:stretch>
        </p:blipFill>
        <p:spPr>
          <a:xfrm>
            <a:off x="2405303" y="7934432"/>
            <a:ext cx="1417011" cy="10309976"/>
          </a:xfrm>
          <a:prstGeom prst="rect">
            <a:avLst/>
          </a:prstGeom>
        </p:spPr>
      </p:pic>
      <p:sp>
        <p:nvSpPr>
          <p:cNvPr id="11" name="Object 10"/>
          <p:cNvSpPr txBox="1"/>
          <p:nvPr/>
        </p:nvSpPr>
        <p:spPr>
          <a:xfrm>
            <a:off x="4810606" y="14528030"/>
            <a:ext cx="38263561" cy="3559848"/>
          </a:xfrm>
          <a:prstGeom prst="rect">
            <a:avLst/>
          </a:prstGeom>
          <a:noFill/>
        </p:spPr>
        <p:txBody>
          <a:bodyPr wrap="square" rtlCol="0" anchor="ctr"/>
          <a:lstStyle/>
          <a:p>
            <a:pPr>
              <a:buNone/>
            </a:pPr>
            <a:r>
              <a:rPr lang="en-US" sz="26500" b="1" dirty="0">
                <a:solidFill>
                  <a:srgbClr val="000000"/>
                </a:solidFill>
                <a:latin typeface="Calibri" panose="020F0502020204030204" pitchFamily="34" charset="0"/>
                <a:ea typeface="Karla" pitchFamily="34" charset="-122"/>
                <a:cs typeface="Calibri" panose="020F0502020204030204" pitchFamily="34" charset="0"/>
              </a:rPr>
              <a:t>Illinois Department of Agriculture </a:t>
            </a:r>
            <a:endParaRPr lang="en-US" dirty="0">
              <a:latin typeface="Calibri" panose="020F0502020204030204" pitchFamily="34" charset="0"/>
              <a:cs typeface="Calibri" panose="020F0502020204030204" pitchFamily="34" charset="0"/>
            </a:endParaRPr>
          </a:p>
        </p:txBody>
      </p:sp>
      <p:sp>
        <p:nvSpPr>
          <p:cNvPr id="12" name="Object 11"/>
          <p:cNvSpPr txBox="1"/>
          <p:nvPr/>
        </p:nvSpPr>
        <p:spPr>
          <a:xfrm>
            <a:off x="4810605" y="7841288"/>
            <a:ext cx="45051089" cy="5676515"/>
          </a:xfrm>
          <a:prstGeom prst="rect">
            <a:avLst/>
          </a:prstGeom>
          <a:noFill/>
        </p:spPr>
        <p:txBody>
          <a:bodyPr wrap="square" rtlCol="0" anchor="ctr"/>
          <a:lstStyle/>
          <a:p>
            <a:pPr>
              <a:buNone/>
            </a:pPr>
            <a:r>
              <a:rPr lang="en-US" sz="27300" b="1" dirty="0">
                <a:solidFill>
                  <a:srgbClr val="FFFFFF"/>
                </a:solidFill>
                <a:latin typeface="Calibri" panose="020F0502020204030204" pitchFamily="34" charset="0"/>
                <a:ea typeface="Karla" pitchFamily="34" charset="-122"/>
                <a:cs typeface="Calibri" panose="020F0502020204030204" pitchFamily="34" charset="0"/>
              </a:rPr>
              <a:t>2021 ANNUAL REPORT</a:t>
            </a:r>
            <a:endParaRPr lang="en-US" sz="1200" dirty="0">
              <a:latin typeface="Calibri" panose="020F0502020204030204" pitchFamily="34" charset="0"/>
              <a:cs typeface="Calibri" panose="020F0502020204030204" pitchFamily="34" charset="0"/>
            </a:endParaRPr>
          </a:p>
        </p:txBody>
      </p:sp>
      <p:sp>
        <p:nvSpPr>
          <p:cNvPr id="13" name="Object 12"/>
          <p:cNvSpPr txBox="1"/>
          <p:nvPr/>
        </p:nvSpPr>
        <p:spPr>
          <a:xfrm>
            <a:off x="1998904" y="35887278"/>
            <a:ext cx="27164290" cy="673485"/>
          </a:xfrm>
          <a:prstGeom prst="rect">
            <a:avLst/>
          </a:prstGeom>
          <a:noFill/>
        </p:spPr>
        <p:txBody>
          <a:bodyPr wrap="square" rtlCol="0" anchor="ctr"/>
          <a:lstStyle/>
          <a:p>
            <a:pPr>
              <a:buNone/>
            </a:pPr>
            <a:r>
              <a:rPr lang="en-US" sz="5700" b="1" dirty="0">
                <a:solidFill>
                  <a:srgbClr val="000000"/>
                </a:solidFill>
                <a:latin typeface="Calibri" panose="020F0502020204030204" pitchFamily="34" charset="0"/>
                <a:ea typeface="Karla" pitchFamily="34" charset="-122"/>
                <a:cs typeface="Calibri" panose="020F0502020204030204" pitchFamily="34" charset="0"/>
              </a:rPr>
              <a:t>David Lakeman, Division Manager, Division of Cannabis and Hemp Regulation</a:t>
            </a:r>
            <a:br>
              <a:rPr lang="en-US" sz="5700" b="1" dirty="0">
                <a:solidFill>
                  <a:srgbClr val="000000"/>
                </a:solidFill>
                <a:latin typeface="Calibri" panose="020F0502020204030204" pitchFamily="34" charset="0"/>
                <a:ea typeface="Karla" pitchFamily="34" charset="-122"/>
                <a:cs typeface="Calibri" panose="020F0502020204030204" pitchFamily="34" charset="0"/>
              </a:rPr>
            </a:br>
            <a:r>
              <a:rPr lang="en-US" sz="5700" b="1" dirty="0">
                <a:solidFill>
                  <a:srgbClr val="000000"/>
                </a:solidFill>
                <a:latin typeface="Calibri" panose="020F0502020204030204" pitchFamily="34" charset="0"/>
                <a:ea typeface="Karla" pitchFamily="34" charset="-122"/>
                <a:cs typeface="Calibri" panose="020F0502020204030204" pitchFamily="34" charset="0"/>
              </a:rPr>
              <a:t>Illinois Department of Agriculture  </a:t>
            </a:r>
            <a:endParaRPr lang="en-US" dirty="0">
              <a:latin typeface="Calibri" panose="020F0502020204030204" pitchFamily="34" charset="0"/>
              <a:cs typeface="Calibri" panose="020F0502020204030204" pitchFamily="34" charset="0"/>
            </a:endParaRPr>
          </a:p>
        </p:txBody>
      </p:sp>
      <p:pic>
        <p:nvPicPr>
          <p:cNvPr id="1030" name="Picture 6" descr="Workplace inspections: 4 key questions answered | Canadian Occupational  Safety">
            <a:extLst>
              <a:ext uri="{FF2B5EF4-FFF2-40B4-BE49-F238E27FC236}">
                <a16:creationId xmlns:a16="http://schemas.microsoft.com/office/drawing/2014/main" id="{2815F9E6-37CB-48F9-AB60-41D2EF7B4F63}"/>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3705" b="1599"/>
          <a:stretch/>
        </p:blipFill>
        <p:spPr bwMode="auto">
          <a:xfrm>
            <a:off x="-1" y="21523955"/>
            <a:ext cx="17517980" cy="1251223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Our Cultivation Site - The Heirloom Collective">
            <a:extLst>
              <a:ext uri="{FF2B5EF4-FFF2-40B4-BE49-F238E27FC236}">
                <a16:creationId xmlns:a16="http://schemas.microsoft.com/office/drawing/2014/main" id="{34C14547-AA0E-4C17-B079-581BBC929D8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38393" y="47300188"/>
            <a:ext cx="21031200" cy="701040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10 clothes shopping mistakes to avoid making - Reviewed">
            <a:extLst>
              <a:ext uri="{FF2B5EF4-FFF2-40B4-BE49-F238E27FC236}">
                <a16:creationId xmlns:a16="http://schemas.microsoft.com/office/drawing/2014/main" id="{EE784D87-583B-4DEA-8B23-DD8A910FDC9A}"/>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20119" t="13519" r="21320" b="10314"/>
          <a:stretch/>
        </p:blipFill>
        <p:spPr bwMode="auto">
          <a:xfrm>
            <a:off x="33764775" y="21523955"/>
            <a:ext cx="17083332" cy="12512233"/>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US DEA moves to expand cannabis for research">
            <a:extLst>
              <a:ext uri="{FF2B5EF4-FFF2-40B4-BE49-F238E27FC236}">
                <a16:creationId xmlns:a16="http://schemas.microsoft.com/office/drawing/2014/main" id="{67288A86-0B23-4645-8F95-EA12E6FD2B45}"/>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14928" t="4098" b="1532"/>
          <a:stretch/>
        </p:blipFill>
        <p:spPr bwMode="auto">
          <a:xfrm>
            <a:off x="16967200" y="21523954"/>
            <a:ext cx="16919286" cy="1251223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1DDFAC51-4EEA-4079-907E-422B9351A791}"/>
              </a:ext>
            </a:extLst>
          </p:cNvPr>
          <p:cNvPicPr>
            <a:picLocks noChangeAspect="1"/>
          </p:cNvPicPr>
          <p:nvPr/>
        </p:nvPicPr>
        <p:blipFill>
          <a:blip r:embed="rId9"/>
          <a:stretch>
            <a:fillRect/>
          </a:stretch>
        </p:blipFill>
        <p:spPr>
          <a:xfrm>
            <a:off x="42736167" y="34454260"/>
            <a:ext cx="6900715" cy="4488659"/>
          </a:xfrm>
          <a:prstGeom prst="rect">
            <a:avLst/>
          </a:prstGeom>
        </p:spPr>
      </p:pic>
      <p:pic>
        <p:nvPicPr>
          <p:cNvPr id="6" name="Picture 6" descr="See the source image">
            <a:extLst>
              <a:ext uri="{FF2B5EF4-FFF2-40B4-BE49-F238E27FC236}">
                <a16:creationId xmlns:a16="http://schemas.microsoft.com/office/drawing/2014/main" id="{3D26C220-9424-4A86-B84C-F789C561E70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0376052" y="34454260"/>
            <a:ext cx="11930389" cy="426778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stretch>
            <a:fillRect/>
          </a:stretch>
        </p:blipFill>
        <p:spPr>
          <a:xfrm>
            <a:off x="0" y="0"/>
            <a:ext cx="50800000" cy="39243000"/>
          </a:xfrm>
          <a:prstGeom prst="rect">
            <a:avLst/>
          </a:prstGeom>
        </p:spPr>
      </p:pic>
      <p:pic>
        <p:nvPicPr>
          <p:cNvPr id="4" name="Object 3" descr="preencoded.png"/>
          <p:cNvPicPr>
            <a:picLocks noChangeAspect="1"/>
          </p:cNvPicPr>
          <p:nvPr/>
        </p:nvPicPr>
        <p:blipFill>
          <a:blip r:embed="rId4"/>
          <a:stretch>
            <a:fillRect/>
          </a:stretch>
        </p:blipFill>
        <p:spPr>
          <a:xfrm>
            <a:off x="0" y="0"/>
            <a:ext cx="50800000" cy="33433712"/>
          </a:xfrm>
          <a:prstGeom prst="rect">
            <a:avLst/>
          </a:prstGeom>
        </p:spPr>
      </p:pic>
      <p:pic>
        <p:nvPicPr>
          <p:cNvPr id="5" name="Object 4" descr="preencoded.png"/>
          <p:cNvPicPr>
            <a:picLocks noChangeAspect="1"/>
          </p:cNvPicPr>
          <p:nvPr/>
        </p:nvPicPr>
        <p:blipFill>
          <a:blip r:embed="rId5"/>
          <a:stretch>
            <a:fillRect/>
          </a:stretch>
        </p:blipFill>
        <p:spPr>
          <a:xfrm>
            <a:off x="2549621" y="4714394"/>
            <a:ext cx="1298864" cy="2068561"/>
          </a:xfrm>
          <a:prstGeom prst="rect">
            <a:avLst/>
          </a:prstGeom>
        </p:spPr>
      </p:pic>
      <p:sp>
        <p:nvSpPr>
          <p:cNvPr id="10" name="Object 9"/>
          <p:cNvSpPr txBox="1"/>
          <p:nvPr/>
        </p:nvSpPr>
        <p:spPr>
          <a:xfrm>
            <a:off x="4858712" y="4714394"/>
            <a:ext cx="41604238" cy="2068561"/>
          </a:xfrm>
          <a:prstGeom prst="rect">
            <a:avLst/>
          </a:prstGeom>
          <a:noFill/>
        </p:spPr>
        <p:txBody>
          <a:bodyPr wrap="square" rtlCol="0" anchor="ctr"/>
          <a:lstStyle/>
          <a:p>
            <a:pPr>
              <a:buNone/>
            </a:pPr>
            <a:r>
              <a:rPr lang="en-US" sz="15200" b="1" dirty="0">
                <a:solidFill>
                  <a:srgbClr val="000000"/>
                </a:solidFill>
                <a:latin typeface="Calibri" panose="020F0502020204030204" pitchFamily="34" charset="0"/>
                <a:ea typeface="Karla" pitchFamily="34" charset="-122"/>
                <a:cs typeface="Calibri" panose="020F0502020204030204" pitchFamily="34" charset="0"/>
              </a:rPr>
              <a:t>Revenues</a:t>
            </a:r>
            <a:endParaRPr lang="en-US" dirty="0">
              <a:latin typeface="Calibri" panose="020F0502020204030204" pitchFamily="34" charset="0"/>
              <a:cs typeface="Calibri" panose="020F0502020204030204" pitchFamily="34" charset="0"/>
            </a:endParaRPr>
          </a:p>
        </p:txBody>
      </p:sp>
      <p:sp>
        <p:nvSpPr>
          <p:cNvPr id="18" name="Object 13">
            <a:extLst>
              <a:ext uri="{FF2B5EF4-FFF2-40B4-BE49-F238E27FC236}">
                <a16:creationId xmlns:a16="http://schemas.microsoft.com/office/drawing/2014/main" id="{CFF9A638-FF28-4C95-88D1-1570A1A7CD60}"/>
              </a:ext>
            </a:extLst>
          </p:cNvPr>
          <p:cNvSpPr txBox="1"/>
          <p:nvPr/>
        </p:nvSpPr>
        <p:spPr>
          <a:xfrm>
            <a:off x="2549621" y="35983334"/>
            <a:ext cx="40826411" cy="1076760"/>
          </a:xfrm>
          <a:prstGeom prst="rect">
            <a:avLst/>
          </a:prstGeom>
          <a:noFill/>
        </p:spPr>
        <p:txBody>
          <a:bodyPr wrap="square" rtlCol="0" anchor="ctr"/>
          <a:lstStyle/>
          <a:p>
            <a:pPr lvl="0"/>
            <a:r>
              <a:rPr lang="en-US" sz="5700" b="1" dirty="0">
                <a:solidFill>
                  <a:schemeClr val="bg1"/>
                </a:solidFill>
                <a:latin typeface="Calibri" panose="020F0502020204030204" pitchFamily="34" charset="0"/>
                <a:ea typeface="Karla" pitchFamily="34" charset="-122"/>
                <a:cs typeface="Calibri" panose="020F0502020204030204" pitchFamily="34" charset="0"/>
              </a:rPr>
              <a:t>Department of Agriculture</a:t>
            </a:r>
            <a:r>
              <a:rPr lang="en-US" sz="5700" b="1" dirty="0">
                <a:solidFill>
                  <a:srgbClr val="FFFFFF"/>
                </a:solidFill>
                <a:latin typeface="Calibri" panose="020F0502020204030204" pitchFamily="34" charset="0"/>
                <a:ea typeface="Karla" pitchFamily="34" charset="-122"/>
                <a:cs typeface="Calibri" panose="020F0502020204030204" pitchFamily="34" charset="0"/>
              </a:rPr>
              <a:t> </a:t>
            </a:r>
            <a:r>
              <a:rPr lang="en-US" sz="5700" dirty="0">
                <a:solidFill>
                  <a:srgbClr val="FFFFFF"/>
                </a:solidFill>
                <a:latin typeface="Calibri" panose="020F0502020204030204" pitchFamily="34" charset="0"/>
                <a:ea typeface="Karla" pitchFamily="34" charset="-122"/>
                <a:cs typeface="Calibri" panose="020F0502020204030204" pitchFamily="34" charset="0"/>
              </a:rPr>
              <a:t>// Cannabis Annual Report 2021 // Revenues</a:t>
            </a:r>
          </a:p>
        </p:txBody>
      </p:sp>
      <p:sp>
        <p:nvSpPr>
          <p:cNvPr id="9" name="TextBox 8">
            <a:extLst>
              <a:ext uri="{FF2B5EF4-FFF2-40B4-BE49-F238E27FC236}">
                <a16:creationId xmlns:a16="http://schemas.microsoft.com/office/drawing/2014/main" id="{E373DA03-1A45-4C11-9D29-324E476CA05D}"/>
              </a:ext>
            </a:extLst>
          </p:cNvPr>
          <p:cNvSpPr txBox="1"/>
          <p:nvPr/>
        </p:nvSpPr>
        <p:spPr>
          <a:xfrm>
            <a:off x="45864524" y="37512136"/>
            <a:ext cx="4427476" cy="923330"/>
          </a:xfrm>
          <a:prstGeom prst="rect">
            <a:avLst/>
          </a:prstGeom>
          <a:solidFill>
            <a:schemeClr val="tx1"/>
          </a:solidFill>
        </p:spPr>
        <p:txBody>
          <a:bodyPr wrap="square" rtlCol="0">
            <a:spAutoFit/>
          </a:bodyPr>
          <a:lstStyle/>
          <a:p>
            <a:pPr algn="r"/>
            <a:r>
              <a:rPr lang="en-US" sz="5400" dirty="0">
                <a:solidFill>
                  <a:schemeClr val="bg1"/>
                </a:solidFill>
                <a:latin typeface="Calibri" panose="020F0502020204030204" pitchFamily="34" charset="0"/>
                <a:cs typeface="Calibri" panose="020F0502020204030204" pitchFamily="34" charset="0"/>
              </a:rPr>
              <a:t>10</a:t>
            </a:r>
          </a:p>
        </p:txBody>
      </p:sp>
      <p:sp>
        <p:nvSpPr>
          <p:cNvPr id="3" name="TextBox 2">
            <a:extLst>
              <a:ext uri="{FF2B5EF4-FFF2-40B4-BE49-F238E27FC236}">
                <a16:creationId xmlns:a16="http://schemas.microsoft.com/office/drawing/2014/main" id="{6AD18898-3646-4ED4-A9BE-3EA1CF0819D7}"/>
              </a:ext>
            </a:extLst>
          </p:cNvPr>
          <p:cNvSpPr txBox="1"/>
          <p:nvPr/>
        </p:nvSpPr>
        <p:spPr>
          <a:xfrm>
            <a:off x="5627770" y="28570382"/>
            <a:ext cx="6937861" cy="1015663"/>
          </a:xfrm>
          <a:prstGeom prst="rect">
            <a:avLst/>
          </a:prstGeom>
          <a:noFill/>
        </p:spPr>
        <p:txBody>
          <a:bodyPr wrap="none" rtlCol="0">
            <a:spAutoFit/>
          </a:bodyPr>
          <a:lstStyle/>
          <a:p>
            <a:r>
              <a:rPr lang="en-US" sz="6000" b="1" dirty="0">
                <a:latin typeface="Calibri" panose="020F0502020204030204" pitchFamily="34" charset="0"/>
                <a:cs typeface="Calibri" panose="020F0502020204030204" pitchFamily="34" charset="0"/>
              </a:rPr>
              <a:t>Total:  $ 2,831,100.00</a:t>
            </a:r>
          </a:p>
        </p:txBody>
      </p:sp>
      <p:graphicFrame>
        <p:nvGraphicFramePr>
          <p:cNvPr id="15" name="Chart 14">
            <a:extLst>
              <a:ext uri="{FF2B5EF4-FFF2-40B4-BE49-F238E27FC236}">
                <a16:creationId xmlns:a16="http://schemas.microsoft.com/office/drawing/2014/main" id="{7FAB50EE-1C62-41BD-8636-F263486B4882}"/>
              </a:ext>
            </a:extLst>
          </p:cNvPr>
          <p:cNvGraphicFramePr>
            <a:graphicFrameLocks/>
          </p:cNvGraphicFramePr>
          <p:nvPr>
            <p:extLst>
              <p:ext uri="{D42A27DB-BD31-4B8C-83A1-F6EECF244321}">
                <p14:modId xmlns:p14="http://schemas.microsoft.com/office/powerpoint/2010/main" val="2707221682"/>
              </p:ext>
            </p:extLst>
          </p:nvPr>
        </p:nvGraphicFramePr>
        <p:xfrm>
          <a:off x="3031958" y="9909594"/>
          <a:ext cx="46393767" cy="16544505"/>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5057609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stretch>
            <a:fillRect/>
          </a:stretch>
        </p:blipFill>
        <p:spPr>
          <a:xfrm>
            <a:off x="0" y="0"/>
            <a:ext cx="50800000" cy="39243000"/>
          </a:xfrm>
          <a:prstGeom prst="rect">
            <a:avLst/>
          </a:prstGeom>
        </p:spPr>
      </p:pic>
      <p:pic>
        <p:nvPicPr>
          <p:cNvPr id="4" name="Object 3" descr="preencoded.png"/>
          <p:cNvPicPr>
            <a:picLocks noChangeAspect="1"/>
          </p:cNvPicPr>
          <p:nvPr/>
        </p:nvPicPr>
        <p:blipFill>
          <a:blip r:embed="rId4"/>
          <a:stretch>
            <a:fillRect/>
          </a:stretch>
        </p:blipFill>
        <p:spPr>
          <a:xfrm>
            <a:off x="336884" y="0"/>
            <a:ext cx="50800000" cy="33433712"/>
          </a:xfrm>
          <a:prstGeom prst="rect">
            <a:avLst/>
          </a:prstGeom>
        </p:spPr>
      </p:pic>
      <p:pic>
        <p:nvPicPr>
          <p:cNvPr id="5" name="Object 4" descr="preencoded.png"/>
          <p:cNvPicPr>
            <a:picLocks noChangeAspect="1"/>
          </p:cNvPicPr>
          <p:nvPr/>
        </p:nvPicPr>
        <p:blipFill>
          <a:blip r:embed="rId5"/>
          <a:stretch>
            <a:fillRect/>
          </a:stretch>
        </p:blipFill>
        <p:spPr>
          <a:xfrm>
            <a:off x="2549621" y="4714394"/>
            <a:ext cx="1298864" cy="2068561"/>
          </a:xfrm>
          <a:prstGeom prst="rect">
            <a:avLst/>
          </a:prstGeom>
        </p:spPr>
      </p:pic>
      <p:sp>
        <p:nvSpPr>
          <p:cNvPr id="10" name="Object 9"/>
          <p:cNvSpPr txBox="1"/>
          <p:nvPr/>
        </p:nvSpPr>
        <p:spPr>
          <a:xfrm>
            <a:off x="4858712" y="4714394"/>
            <a:ext cx="41604238" cy="2068561"/>
          </a:xfrm>
          <a:prstGeom prst="rect">
            <a:avLst/>
          </a:prstGeom>
          <a:noFill/>
        </p:spPr>
        <p:txBody>
          <a:bodyPr wrap="square" rtlCol="0" anchor="ctr"/>
          <a:lstStyle/>
          <a:p>
            <a:pPr>
              <a:buNone/>
            </a:pPr>
            <a:r>
              <a:rPr lang="en-US" sz="15200" b="1" dirty="0">
                <a:solidFill>
                  <a:srgbClr val="000000"/>
                </a:solidFill>
                <a:latin typeface="Calibri" panose="020F0502020204030204" pitchFamily="34" charset="0"/>
                <a:ea typeface="Karla" pitchFamily="34" charset="-122"/>
                <a:cs typeface="Calibri" panose="020F0502020204030204" pitchFamily="34" charset="0"/>
              </a:rPr>
              <a:t>Revenues</a:t>
            </a:r>
            <a:endParaRPr lang="en-US" dirty="0">
              <a:latin typeface="Calibri" panose="020F0502020204030204" pitchFamily="34" charset="0"/>
              <a:cs typeface="Calibri" panose="020F0502020204030204" pitchFamily="34" charset="0"/>
            </a:endParaRPr>
          </a:p>
        </p:txBody>
      </p:sp>
      <p:sp>
        <p:nvSpPr>
          <p:cNvPr id="18" name="Object 13">
            <a:extLst>
              <a:ext uri="{FF2B5EF4-FFF2-40B4-BE49-F238E27FC236}">
                <a16:creationId xmlns:a16="http://schemas.microsoft.com/office/drawing/2014/main" id="{CFF9A638-FF28-4C95-88D1-1570A1A7CD60}"/>
              </a:ext>
            </a:extLst>
          </p:cNvPr>
          <p:cNvSpPr txBox="1"/>
          <p:nvPr/>
        </p:nvSpPr>
        <p:spPr>
          <a:xfrm>
            <a:off x="2549621" y="35983334"/>
            <a:ext cx="40826411" cy="1076760"/>
          </a:xfrm>
          <a:prstGeom prst="rect">
            <a:avLst/>
          </a:prstGeom>
          <a:noFill/>
        </p:spPr>
        <p:txBody>
          <a:bodyPr wrap="square" rtlCol="0" anchor="ctr"/>
          <a:lstStyle/>
          <a:p>
            <a:pPr lvl="0"/>
            <a:r>
              <a:rPr lang="en-US" sz="5700" b="1" dirty="0">
                <a:solidFill>
                  <a:schemeClr val="bg1"/>
                </a:solidFill>
                <a:latin typeface="Calibri" panose="020F0502020204030204" pitchFamily="34" charset="0"/>
                <a:ea typeface="Karla" pitchFamily="34" charset="-122"/>
                <a:cs typeface="Calibri" panose="020F0502020204030204" pitchFamily="34" charset="0"/>
              </a:rPr>
              <a:t>Department of Agriculture</a:t>
            </a:r>
            <a:r>
              <a:rPr lang="en-US" sz="5700" b="1" dirty="0">
                <a:solidFill>
                  <a:srgbClr val="FFFFFF"/>
                </a:solidFill>
                <a:latin typeface="Calibri" panose="020F0502020204030204" pitchFamily="34" charset="0"/>
                <a:ea typeface="Karla" pitchFamily="34" charset="-122"/>
                <a:cs typeface="Calibri" panose="020F0502020204030204" pitchFamily="34" charset="0"/>
              </a:rPr>
              <a:t> </a:t>
            </a:r>
            <a:r>
              <a:rPr lang="en-US" sz="5700" dirty="0">
                <a:solidFill>
                  <a:srgbClr val="FFFFFF"/>
                </a:solidFill>
                <a:latin typeface="Calibri" panose="020F0502020204030204" pitchFamily="34" charset="0"/>
                <a:ea typeface="Karla" pitchFamily="34" charset="-122"/>
                <a:cs typeface="Calibri" panose="020F0502020204030204" pitchFamily="34" charset="0"/>
              </a:rPr>
              <a:t>// Cannabis Annual Report 2021 // Revenues</a:t>
            </a:r>
          </a:p>
        </p:txBody>
      </p:sp>
      <p:sp>
        <p:nvSpPr>
          <p:cNvPr id="9" name="TextBox 8">
            <a:extLst>
              <a:ext uri="{FF2B5EF4-FFF2-40B4-BE49-F238E27FC236}">
                <a16:creationId xmlns:a16="http://schemas.microsoft.com/office/drawing/2014/main" id="{E373DA03-1A45-4C11-9D29-324E476CA05D}"/>
              </a:ext>
            </a:extLst>
          </p:cNvPr>
          <p:cNvSpPr txBox="1"/>
          <p:nvPr/>
        </p:nvSpPr>
        <p:spPr>
          <a:xfrm>
            <a:off x="45864524" y="37512136"/>
            <a:ext cx="4427476" cy="923330"/>
          </a:xfrm>
          <a:prstGeom prst="rect">
            <a:avLst/>
          </a:prstGeom>
          <a:solidFill>
            <a:schemeClr val="tx1"/>
          </a:solidFill>
        </p:spPr>
        <p:txBody>
          <a:bodyPr wrap="square" rtlCol="0">
            <a:spAutoFit/>
          </a:bodyPr>
          <a:lstStyle/>
          <a:p>
            <a:pPr algn="r"/>
            <a:r>
              <a:rPr lang="en-US" sz="5400" dirty="0">
                <a:solidFill>
                  <a:schemeClr val="bg1"/>
                </a:solidFill>
                <a:latin typeface="Calibri" panose="020F0502020204030204" pitchFamily="34" charset="0"/>
                <a:cs typeface="Calibri" panose="020F0502020204030204" pitchFamily="34" charset="0"/>
              </a:rPr>
              <a:t>11</a:t>
            </a:r>
          </a:p>
        </p:txBody>
      </p:sp>
      <p:sp>
        <p:nvSpPr>
          <p:cNvPr id="3" name="TextBox 2">
            <a:extLst>
              <a:ext uri="{FF2B5EF4-FFF2-40B4-BE49-F238E27FC236}">
                <a16:creationId xmlns:a16="http://schemas.microsoft.com/office/drawing/2014/main" id="{6AD18898-3646-4ED4-A9BE-3EA1CF0819D7}"/>
              </a:ext>
            </a:extLst>
          </p:cNvPr>
          <p:cNvSpPr txBox="1"/>
          <p:nvPr/>
        </p:nvSpPr>
        <p:spPr>
          <a:xfrm>
            <a:off x="5627770" y="28570382"/>
            <a:ext cx="6800003" cy="1015663"/>
          </a:xfrm>
          <a:prstGeom prst="rect">
            <a:avLst/>
          </a:prstGeom>
          <a:noFill/>
        </p:spPr>
        <p:txBody>
          <a:bodyPr wrap="none" rtlCol="0">
            <a:spAutoFit/>
          </a:bodyPr>
          <a:lstStyle/>
          <a:p>
            <a:r>
              <a:rPr lang="en-US" sz="6000" b="1" dirty="0">
                <a:latin typeface="Calibri" panose="020F0502020204030204" pitchFamily="34" charset="0"/>
                <a:cs typeface="Calibri" panose="020F0502020204030204" pitchFamily="34" charset="0"/>
              </a:rPr>
              <a:t>Total: $ 3,128,550.00</a:t>
            </a:r>
          </a:p>
        </p:txBody>
      </p:sp>
      <p:graphicFrame>
        <p:nvGraphicFramePr>
          <p:cNvPr id="11" name="Chart 10">
            <a:extLst>
              <a:ext uri="{FF2B5EF4-FFF2-40B4-BE49-F238E27FC236}">
                <a16:creationId xmlns:a16="http://schemas.microsoft.com/office/drawing/2014/main" id="{819A4649-DF18-4319-90A5-F15E8B52F1CC}"/>
              </a:ext>
            </a:extLst>
          </p:cNvPr>
          <p:cNvGraphicFramePr>
            <a:graphicFrameLocks/>
          </p:cNvGraphicFramePr>
          <p:nvPr>
            <p:extLst>
              <p:ext uri="{D42A27DB-BD31-4B8C-83A1-F6EECF244321}">
                <p14:modId xmlns:p14="http://schemas.microsoft.com/office/powerpoint/2010/main" val="3772944817"/>
              </p:ext>
            </p:extLst>
          </p:nvPr>
        </p:nvGraphicFramePr>
        <p:xfrm>
          <a:off x="6160168" y="11497349"/>
          <a:ext cx="39704356" cy="16265499"/>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9314589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stretch>
            <a:fillRect/>
          </a:stretch>
        </p:blipFill>
        <p:spPr>
          <a:xfrm>
            <a:off x="0" y="0"/>
            <a:ext cx="50800000" cy="39243000"/>
          </a:xfrm>
          <a:prstGeom prst="rect">
            <a:avLst/>
          </a:prstGeom>
        </p:spPr>
      </p:pic>
      <p:pic>
        <p:nvPicPr>
          <p:cNvPr id="4" name="Object 3" descr="preencoded.png"/>
          <p:cNvPicPr>
            <a:picLocks noChangeAspect="1"/>
          </p:cNvPicPr>
          <p:nvPr/>
        </p:nvPicPr>
        <p:blipFill>
          <a:blip r:embed="rId4"/>
          <a:stretch>
            <a:fillRect/>
          </a:stretch>
        </p:blipFill>
        <p:spPr>
          <a:xfrm>
            <a:off x="333478" y="0"/>
            <a:ext cx="50800000" cy="33433712"/>
          </a:xfrm>
          <a:prstGeom prst="rect">
            <a:avLst/>
          </a:prstGeom>
        </p:spPr>
      </p:pic>
      <p:pic>
        <p:nvPicPr>
          <p:cNvPr id="5" name="Object 4" descr="preencoded.png"/>
          <p:cNvPicPr>
            <a:picLocks noChangeAspect="1"/>
          </p:cNvPicPr>
          <p:nvPr/>
        </p:nvPicPr>
        <p:blipFill>
          <a:blip r:embed="rId5"/>
          <a:stretch>
            <a:fillRect/>
          </a:stretch>
        </p:blipFill>
        <p:spPr>
          <a:xfrm>
            <a:off x="2549621" y="4714394"/>
            <a:ext cx="1298864" cy="2068561"/>
          </a:xfrm>
          <a:prstGeom prst="rect">
            <a:avLst/>
          </a:prstGeom>
        </p:spPr>
      </p:pic>
      <p:pic>
        <p:nvPicPr>
          <p:cNvPr id="7" name="Object 6" descr="preencoded.png"/>
          <p:cNvPicPr>
            <a:picLocks noChangeAspect="1"/>
          </p:cNvPicPr>
          <p:nvPr/>
        </p:nvPicPr>
        <p:blipFill>
          <a:blip r:embed="rId6">
            <a:duotone>
              <a:schemeClr val="accent1">
                <a:shade val="45000"/>
                <a:satMod val="135000"/>
              </a:schemeClr>
              <a:prstClr val="white"/>
            </a:duotone>
          </a:blip>
          <a:stretch>
            <a:fillRect/>
          </a:stretch>
        </p:blipFill>
        <p:spPr>
          <a:xfrm>
            <a:off x="4700272" y="28491333"/>
            <a:ext cx="3848485" cy="3848485"/>
          </a:xfrm>
          <a:prstGeom prst="rect">
            <a:avLst/>
          </a:prstGeom>
        </p:spPr>
      </p:pic>
      <p:sp>
        <p:nvSpPr>
          <p:cNvPr id="10" name="Object 9"/>
          <p:cNvSpPr txBox="1"/>
          <p:nvPr/>
        </p:nvSpPr>
        <p:spPr>
          <a:xfrm>
            <a:off x="4858712" y="4714394"/>
            <a:ext cx="32395824" cy="2068561"/>
          </a:xfrm>
          <a:prstGeom prst="rect">
            <a:avLst/>
          </a:prstGeom>
          <a:noFill/>
        </p:spPr>
        <p:txBody>
          <a:bodyPr wrap="square" rtlCol="0" anchor="ctr"/>
          <a:lstStyle/>
          <a:p>
            <a:pPr>
              <a:buNone/>
            </a:pPr>
            <a:r>
              <a:rPr lang="en-US" sz="9600" b="1" dirty="0"/>
              <a:t>Cultivation Organization Revenues</a:t>
            </a:r>
            <a:endParaRPr lang="en-US" sz="9600" dirty="0">
              <a:latin typeface="Calibri" panose="020F0502020204030204" pitchFamily="34" charset="0"/>
              <a:cs typeface="Calibri" panose="020F0502020204030204" pitchFamily="34" charset="0"/>
            </a:endParaRPr>
          </a:p>
        </p:txBody>
      </p:sp>
      <p:sp>
        <p:nvSpPr>
          <p:cNvPr id="13" name="Object 12"/>
          <p:cNvSpPr txBox="1"/>
          <p:nvPr/>
        </p:nvSpPr>
        <p:spPr>
          <a:xfrm>
            <a:off x="27239496" y="28942213"/>
            <a:ext cx="22353258" cy="1145329"/>
          </a:xfrm>
          <a:prstGeom prst="rect">
            <a:avLst/>
          </a:prstGeom>
          <a:noFill/>
        </p:spPr>
        <p:txBody>
          <a:bodyPr wrap="square" rtlCol="0" anchor="ctr"/>
          <a:lstStyle/>
          <a:p>
            <a:r>
              <a:rPr lang="en-US" sz="5400" b="1" u="sng" dirty="0"/>
              <a:t>Tax Rate Recommendations  </a:t>
            </a:r>
            <a:br>
              <a:rPr lang="en-US" sz="5400" dirty="0"/>
            </a:br>
            <a:endParaRPr lang="en-US" sz="5400" dirty="0"/>
          </a:p>
          <a:p>
            <a:r>
              <a:rPr lang="en-US" sz="4400" dirty="0"/>
              <a:t>The Act directs the Department to provide recommendations related to the tax rates that have been applied. However, without licenses issued to craft growers, infusers, and transporters, and therefore without information from those new adult use licensees, any recommendation from the Department at this time would be premature. </a:t>
            </a:r>
          </a:p>
          <a:p>
            <a:pPr>
              <a:buNone/>
            </a:pPr>
            <a:endParaRPr lang="en-US" dirty="0">
              <a:latin typeface="Calibri" panose="020F0502020204030204" pitchFamily="34" charset="0"/>
              <a:cs typeface="Calibri" panose="020F0502020204030204" pitchFamily="34" charset="0"/>
            </a:endParaRPr>
          </a:p>
        </p:txBody>
      </p:sp>
      <p:graphicFrame>
        <p:nvGraphicFramePr>
          <p:cNvPr id="16" name="Chart 15">
            <a:extLst>
              <a:ext uri="{FF2B5EF4-FFF2-40B4-BE49-F238E27FC236}">
                <a16:creationId xmlns:a16="http://schemas.microsoft.com/office/drawing/2014/main" id="{370CC561-407F-4559-8760-A63D7E3D6DA6}"/>
              </a:ext>
            </a:extLst>
          </p:cNvPr>
          <p:cNvGraphicFramePr/>
          <p:nvPr>
            <p:extLst>
              <p:ext uri="{D42A27DB-BD31-4B8C-83A1-F6EECF244321}">
                <p14:modId xmlns:p14="http://schemas.microsoft.com/office/powerpoint/2010/main" val="540395221"/>
              </p:ext>
            </p:extLst>
          </p:nvPr>
        </p:nvGraphicFramePr>
        <p:xfrm>
          <a:off x="15835222" y="7866259"/>
          <a:ext cx="33866667" cy="22577778"/>
        </p:xfrm>
        <a:graphic>
          <a:graphicData uri="http://schemas.openxmlformats.org/drawingml/2006/chart">
            <c:chart xmlns:c="http://schemas.openxmlformats.org/drawingml/2006/chart" xmlns:r="http://schemas.openxmlformats.org/officeDocument/2006/relationships" r:id="rId7"/>
          </a:graphicData>
        </a:graphic>
      </p:graphicFrame>
      <p:sp>
        <p:nvSpPr>
          <p:cNvPr id="18" name="Object 13">
            <a:extLst>
              <a:ext uri="{FF2B5EF4-FFF2-40B4-BE49-F238E27FC236}">
                <a16:creationId xmlns:a16="http://schemas.microsoft.com/office/drawing/2014/main" id="{CFF9A638-FF28-4C95-88D1-1570A1A7CD60}"/>
              </a:ext>
            </a:extLst>
          </p:cNvPr>
          <p:cNvSpPr txBox="1"/>
          <p:nvPr/>
        </p:nvSpPr>
        <p:spPr>
          <a:xfrm>
            <a:off x="2549621" y="35705013"/>
            <a:ext cx="40826411" cy="433518"/>
          </a:xfrm>
          <a:prstGeom prst="rect">
            <a:avLst/>
          </a:prstGeom>
          <a:noFill/>
        </p:spPr>
        <p:txBody>
          <a:bodyPr wrap="square" rtlCol="0" anchor="ctr"/>
          <a:lstStyle/>
          <a:p>
            <a:pPr lvl="0"/>
            <a:r>
              <a:rPr lang="en-US" sz="5700" b="1" dirty="0">
                <a:solidFill>
                  <a:schemeClr val="bg1"/>
                </a:solidFill>
                <a:latin typeface="Calibri" panose="020F0502020204030204" pitchFamily="34" charset="0"/>
                <a:ea typeface="Karla" pitchFamily="34" charset="-122"/>
                <a:cs typeface="Calibri" panose="020F0502020204030204" pitchFamily="34" charset="0"/>
              </a:rPr>
              <a:t>Department of Agriculture </a:t>
            </a:r>
            <a:r>
              <a:rPr lang="en-US" sz="5700" dirty="0">
                <a:solidFill>
                  <a:srgbClr val="FFFFFF"/>
                </a:solidFill>
                <a:latin typeface="Calibri" panose="020F0502020204030204" pitchFamily="34" charset="0"/>
                <a:ea typeface="Karla" pitchFamily="34" charset="-122"/>
                <a:cs typeface="Calibri" panose="020F0502020204030204" pitchFamily="34" charset="0"/>
              </a:rPr>
              <a:t>// Cannabis Annual Report 2021 // Revenues</a:t>
            </a:r>
          </a:p>
        </p:txBody>
      </p:sp>
      <p:sp>
        <p:nvSpPr>
          <p:cNvPr id="19" name="TextBox 18">
            <a:extLst>
              <a:ext uri="{FF2B5EF4-FFF2-40B4-BE49-F238E27FC236}">
                <a16:creationId xmlns:a16="http://schemas.microsoft.com/office/drawing/2014/main" id="{D5891725-C9B3-4271-956D-B71EFC1A9895}"/>
              </a:ext>
            </a:extLst>
          </p:cNvPr>
          <p:cNvSpPr txBox="1"/>
          <p:nvPr/>
        </p:nvSpPr>
        <p:spPr>
          <a:xfrm>
            <a:off x="49746349" y="37766114"/>
            <a:ext cx="569387" cy="923330"/>
          </a:xfrm>
          <a:prstGeom prst="rect">
            <a:avLst/>
          </a:prstGeom>
          <a:noFill/>
        </p:spPr>
        <p:txBody>
          <a:bodyPr wrap="none" rtlCol="0">
            <a:spAutoFit/>
          </a:bodyPr>
          <a:lstStyle/>
          <a:p>
            <a:fld id="{F751047D-C897-410C-B655-63B5FBA012E8}" type="slidenum">
              <a:rPr lang="en-US" sz="5400" smtClean="0">
                <a:solidFill>
                  <a:schemeClr val="bg1"/>
                </a:solidFill>
              </a:rPr>
              <a:t>12</a:t>
            </a:fld>
            <a:endParaRPr lang="en-US" sz="5400" dirty="0">
              <a:solidFill>
                <a:schemeClr val="bg1"/>
              </a:solidFill>
            </a:endParaRPr>
          </a:p>
        </p:txBody>
      </p:sp>
      <p:sp>
        <p:nvSpPr>
          <p:cNvPr id="20" name="Rectangle 19">
            <a:extLst>
              <a:ext uri="{FF2B5EF4-FFF2-40B4-BE49-F238E27FC236}">
                <a16:creationId xmlns:a16="http://schemas.microsoft.com/office/drawing/2014/main" id="{089B928D-68CF-4181-BD56-E42F35BBF673}"/>
              </a:ext>
            </a:extLst>
          </p:cNvPr>
          <p:cNvSpPr/>
          <p:nvPr/>
        </p:nvSpPr>
        <p:spPr>
          <a:xfrm>
            <a:off x="48678353" y="37538809"/>
            <a:ext cx="914400" cy="91440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aphicFrame>
        <p:nvGraphicFramePr>
          <p:cNvPr id="15" name="Chart 14">
            <a:extLst>
              <a:ext uri="{FF2B5EF4-FFF2-40B4-BE49-F238E27FC236}">
                <a16:creationId xmlns:a16="http://schemas.microsoft.com/office/drawing/2014/main" id="{3E8C01F1-B311-4016-B73F-D008844C18C1}"/>
              </a:ext>
            </a:extLst>
          </p:cNvPr>
          <p:cNvGraphicFramePr/>
          <p:nvPr>
            <p:extLst>
              <p:ext uri="{D42A27DB-BD31-4B8C-83A1-F6EECF244321}">
                <p14:modId xmlns:p14="http://schemas.microsoft.com/office/powerpoint/2010/main" val="1226521160"/>
              </p:ext>
            </p:extLst>
          </p:nvPr>
        </p:nvGraphicFramePr>
        <p:xfrm>
          <a:off x="25871972" y="1951131"/>
          <a:ext cx="26119677" cy="23826423"/>
        </p:xfrm>
        <a:graphic>
          <a:graphicData uri="http://schemas.openxmlformats.org/drawingml/2006/chart">
            <c:chart xmlns:c="http://schemas.openxmlformats.org/drawingml/2006/chart" xmlns:r="http://schemas.openxmlformats.org/officeDocument/2006/relationships" r:id="rId8"/>
          </a:graphicData>
        </a:graphic>
      </p:graphicFrame>
      <p:pic>
        <p:nvPicPr>
          <p:cNvPr id="6" name="Picture 5" descr="Table&#10;&#10;Description automatically generated">
            <a:extLst>
              <a:ext uri="{FF2B5EF4-FFF2-40B4-BE49-F238E27FC236}">
                <a16:creationId xmlns:a16="http://schemas.microsoft.com/office/drawing/2014/main" id="{4C9236A0-AC76-4350-B32E-5E706D507EC6}"/>
              </a:ext>
            </a:extLst>
          </p:cNvPr>
          <p:cNvPicPr>
            <a:picLocks noChangeAspect="1"/>
          </p:cNvPicPr>
          <p:nvPr/>
        </p:nvPicPr>
        <p:blipFill>
          <a:blip r:embed="rId9"/>
          <a:stretch>
            <a:fillRect/>
          </a:stretch>
        </p:blipFill>
        <p:spPr>
          <a:xfrm>
            <a:off x="333478" y="8551162"/>
            <a:ext cx="24048735" cy="5975747"/>
          </a:xfrm>
          <a:prstGeom prst="rect">
            <a:avLst/>
          </a:prstGeom>
        </p:spPr>
      </p:pic>
      <p:sp>
        <p:nvSpPr>
          <p:cNvPr id="21" name="Object 12">
            <a:extLst>
              <a:ext uri="{FF2B5EF4-FFF2-40B4-BE49-F238E27FC236}">
                <a16:creationId xmlns:a16="http://schemas.microsoft.com/office/drawing/2014/main" id="{BAB9C464-1C7B-47B3-9461-D79B10C9FCC3}"/>
              </a:ext>
            </a:extLst>
          </p:cNvPr>
          <p:cNvSpPr txBox="1"/>
          <p:nvPr/>
        </p:nvSpPr>
        <p:spPr>
          <a:xfrm>
            <a:off x="1098111" y="24523659"/>
            <a:ext cx="17843121" cy="1145329"/>
          </a:xfrm>
          <a:prstGeom prst="rect">
            <a:avLst/>
          </a:prstGeom>
          <a:noFill/>
        </p:spPr>
        <p:txBody>
          <a:bodyPr wrap="square" rtlCol="0" anchor="ctr"/>
          <a:lstStyle/>
          <a:p>
            <a:r>
              <a:rPr lang="en-US" sz="5400" b="1" u="sng" dirty="0"/>
              <a:t>Cultivation Organization – Shared and Non-shared Premises</a:t>
            </a:r>
            <a:br>
              <a:rPr lang="en-US" sz="5400" b="1" u="sng" dirty="0"/>
            </a:br>
            <a:br>
              <a:rPr lang="en-US" sz="5400" b="1" u="sng" dirty="0"/>
            </a:br>
            <a:r>
              <a:rPr lang="en-US" sz="4400" dirty="0"/>
              <a:t>There were no licenses issued to craft growers, infusers, and transporters, during the reporting timeframe. As such, the revenue received from each of the reporting requirements in this section is $0.00. </a:t>
            </a:r>
          </a:p>
          <a:p>
            <a:pPr>
              <a:buNone/>
            </a:pPr>
            <a:endParaRPr lang="en-US" dirty="0">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F58FA16F-CBDC-47B8-85A9-51A35B2B5DE1}"/>
              </a:ext>
            </a:extLst>
          </p:cNvPr>
          <p:cNvSpPr txBox="1"/>
          <p:nvPr/>
        </p:nvSpPr>
        <p:spPr>
          <a:xfrm>
            <a:off x="919788" y="15018454"/>
            <a:ext cx="21455177" cy="5447645"/>
          </a:xfrm>
          <a:prstGeom prst="rect">
            <a:avLst/>
          </a:prstGeom>
          <a:noFill/>
        </p:spPr>
        <p:txBody>
          <a:bodyPr wrap="square" rtlCol="0">
            <a:spAutoFit/>
          </a:bodyPr>
          <a:lstStyle/>
          <a:p>
            <a:r>
              <a:rPr lang="en-US" sz="4400" dirty="0"/>
              <a:t>*The “social equity plan fee” was remitted by the existing cultivation centers as one option of their Early Approval Adult Use application.   </a:t>
            </a:r>
            <a:br>
              <a:rPr lang="en-US" sz="4400" dirty="0"/>
            </a:br>
            <a:endParaRPr lang="en-US" sz="4400" dirty="0"/>
          </a:p>
          <a:p>
            <a:r>
              <a:rPr lang="en-US" sz="4400" dirty="0"/>
              <a:t>**The “5% Standard Application Fee” was remitted by the existing cultivation centers as part of their Early Approval Adult Use application.  This fee was calculated using five percent of the cultivation centers total sales between June 1, 2020 to June 1, 2021 or $750,000.00, whichever was less, but not less than $250,000.00.</a:t>
            </a:r>
            <a:br>
              <a:rPr lang="en-US" sz="4000" dirty="0"/>
            </a:br>
            <a:endParaRPr lang="en-US" sz="4000" dirty="0"/>
          </a:p>
        </p:txBody>
      </p:sp>
    </p:spTree>
    <p:extLst>
      <p:ext uri="{BB962C8B-B14F-4D97-AF65-F5344CB8AC3E}">
        <p14:creationId xmlns:p14="http://schemas.microsoft.com/office/powerpoint/2010/main" val="3850720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stretch>
            <a:fillRect/>
          </a:stretch>
        </p:blipFill>
        <p:spPr>
          <a:xfrm>
            <a:off x="0" y="0"/>
            <a:ext cx="50800000" cy="39243000"/>
          </a:xfrm>
          <a:prstGeom prst="rect">
            <a:avLst/>
          </a:prstGeom>
        </p:spPr>
      </p:pic>
      <p:pic>
        <p:nvPicPr>
          <p:cNvPr id="4" name="Object 3" descr="preencoded.png"/>
          <p:cNvPicPr>
            <a:picLocks noChangeAspect="1"/>
          </p:cNvPicPr>
          <p:nvPr/>
        </p:nvPicPr>
        <p:blipFill>
          <a:blip r:embed="rId4">
            <a:duotone>
              <a:schemeClr val="accent1">
                <a:shade val="45000"/>
                <a:satMod val="135000"/>
              </a:schemeClr>
              <a:prstClr val="white"/>
            </a:duotone>
          </a:blip>
          <a:stretch>
            <a:fillRect/>
          </a:stretch>
        </p:blipFill>
        <p:spPr>
          <a:xfrm>
            <a:off x="0" y="-1732061"/>
            <a:ext cx="50800000" cy="33433712"/>
          </a:xfrm>
          <a:prstGeom prst="rect">
            <a:avLst/>
          </a:prstGeom>
        </p:spPr>
      </p:pic>
      <p:pic>
        <p:nvPicPr>
          <p:cNvPr id="5" name="Object 4" descr="preencoded.png"/>
          <p:cNvPicPr>
            <a:picLocks noChangeAspect="1"/>
          </p:cNvPicPr>
          <p:nvPr/>
        </p:nvPicPr>
        <p:blipFill>
          <a:blip r:embed="rId5"/>
          <a:stretch>
            <a:fillRect/>
          </a:stretch>
        </p:blipFill>
        <p:spPr>
          <a:xfrm>
            <a:off x="2549621" y="4714394"/>
            <a:ext cx="1298864" cy="23860606"/>
          </a:xfrm>
          <a:prstGeom prst="rect">
            <a:avLst/>
          </a:prstGeom>
        </p:spPr>
      </p:pic>
      <p:pic>
        <p:nvPicPr>
          <p:cNvPr id="8" name="Object 7" descr="preencoded.png"/>
          <p:cNvPicPr>
            <a:picLocks noChangeAspect="1"/>
          </p:cNvPicPr>
          <p:nvPr/>
        </p:nvPicPr>
        <p:blipFill>
          <a:blip r:embed="rId6"/>
          <a:stretch>
            <a:fillRect/>
          </a:stretch>
        </p:blipFill>
        <p:spPr>
          <a:xfrm>
            <a:off x="4806097" y="8767331"/>
            <a:ext cx="2359375" cy="2359375"/>
          </a:xfrm>
          <a:prstGeom prst="rect">
            <a:avLst/>
          </a:prstGeom>
        </p:spPr>
      </p:pic>
      <p:pic>
        <p:nvPicPr>
          <p:cNvPr id="10" name="Object 9" descr="preencoded.png"/>
          <p:cNvPicPr>
            <a:picLocks noChangeAspect="1"/>
          </p:cNvPicPr>
          <p:nvPr/>
        </p:nvPicPr>
        <p:blipFill>
          <a:blip r:embed="rId7"/>
          <a:stretch>
            <a:fillRect/>
          </a:stretch>
        </p:blipFill>
        <p:spPr>
          <a:xfrm>
            <a:off x="5036797" y="17298069"/>
            <a:ext cx="1887500" cy="2359375"/>
          </a:xfrm>
          <a:prstGeom prst="rect">
            <a:avLst/>
          </a:prstGeom>
        </p:spPr>
      </p:pic>
      <p:sp>
        <p:nvSpPr>
          <p:cNvPr id="11" name="Object 10"/>
          <p:cNvSpPr txBox="1"/>
          <p:nvPr/>
        </p:nvSpPr>
        <p:spPr>
          <a:xfrm>
            <a:off x="4810606" y="4666288"/>
            <a:ext cx="38214320" cy="2068561"/>
          </a:xfrm>
          <a:prstGeom prst="rect">
            <a:avLst/>
          </a:prstGeom>
          <a:noFill/>
        </p:spPr>
        <p:txBody>
          <a:bodyPr wrap="square" rtlCol="0" anchor="ctr"/>
          <a:lstStyle/>
          <a:p>
            <a:pPr>
              <a:buNone/>
            </a:pPr>
            <a:r>
              <a:rPr lang="en-US" sz="15200" b="1" dirty="0">
                <a:solidFill>
                  <a:srgbClr val="000000"/>
                </a:solidFill>
                <a:latin typeface="Calibri" panose="020F0502020204030204" pitchFamily="34" charset="0"/>
                <a:ea typeface="Karla" pitchFamily="34" charset="-122"/>
                <a:cs typeface="Calibri" panose="020F0502020204030204" pitchFamily="34" charset="0"/>
              </a:rPr>
              <a:t>Relevant legislation, updates and initiatives </a:t>
            </a:r>
            <a:endParaRPr lang="en-US" dirty="0">
              <a:latin typeface="Calibri" panose="020F0502020204030204" pitchFamily="34" charset="0"/>
              <a:cs typeface="Calibri" panose="020F0502020204030204" pitchFamily="34" charset="0"/>
            </a:endParaRPr>
          </a:p>
        </p:txBody>
      </p:sp>
      <p:sp>
        <p:nvSpPr>
          <p:cNvPr id="15" name="Object 14"/>
          <p:cNvSpPr txBox="1"/>
          <p:nvPr/>
        </p:nvSpPr>
        <p:spPr>
          <a:xfrm>
            <a:off x="8072800" y="9631269"/>
            <a:ext cx="40173070" cy="2742045"/>
          </a:xfrm>
          <a:prstGeom prst="rect">
            <a:avLst/>
          </a:prstGeom>
          <a:noFill/>
        </p:spPr>
        <p:txBody>
          <a:bodyPr wrap="square" rtlCol="0" anchor="ctr"/>
          <a:lstStyle/>
          <a:p>
            <a:pPr lvl="0"/>
            <a:r>
              <a:rPr lang="en-US" sz="5400" dirty="0">
                <a:solidFill>
                  <a:schemeClr val="bg1"/>
                </a:solidFill>
                <a:latin typeface="Calibri" panose="020F0502020204030204" pitchFamily="34" charset="0"/>
                <a:cs typeface="Calibri" panose="020F0502020204030204" pitchFamily="34" charset="0"/>
              </a:rPr>
              <a:t>HB1443 (sponsored by Representative Ford and Senator </a:t>
            </a:r>
            <a:r>
              <a:rPr lang="en-US" sz="5400" dirty="0" err="1">
                <a:solidFill>
                  <a:schemeClr val="bg1"/>
                </a:solidFill>
                <a:latin typeface="Calibri" panose="020F0502020204030204" pitchFamily="34" charset="0"/>
                <a:cs typeface="Calibri" panose="020F0502020204030204" pitchFamily="34" charset="0"/>
              </a:rPr>
              <a:t>Lightford</a:t>
            </a:r>
            <a:r>
              <a:rPr lang="en-US" sz="5400" dirty="0">
                <a:solidFill>
                  <a:schemeClr val="bg1"/>
                </a:solidFill>
                <a:latin typeface="Calibri" panose="020F0502020204030204" pitchFamily="34" charset="0"/>
                <a:cs typeface="Calibri" panose="020F0502020204030204" pitchFamily="34" charset="0"/>
              </a:rPr>
              <a:t> of the 102</a:t>
            </a:r>
            <a:r>
              <a:rPr lang="en-US" sz="5400" baseline="30000" dirty="0">
                <a:solidFill>
                  <a:schemeClr val="bg1"/>
                </a:solidFill>
                <a:latin typeface="Calibri" panose="020F0502020204030204" pitchFamily="34" charset="0"/>
                <a:cs typeface="Calibri" panose="020F0502020204030204" pitchFamily="34" charset="0"/>
              </a:rPr>
              <a:t>nd</a:t>
            </a:r>
            <a:r>
              <a:rPr lang="en-US" sz="5400" dirty="0">
                <a:solidFill>
                  <a:schemeClr val="bg1"/>
                </a:solidFill>
                <a:latin typeface="Calibri" panose="020F0502020204030204" pitchFamily="34" charset="0"/>
                <a:cs typeface="Calibri" panose="020F0502020204030204" pitchFamily="34" charset="0"/>
              </a:rPr>
              <a:t> GA) passed both houses on May 28, 2021, now Public Act 102-0098, was signed by Governor Pritzker July 15, 2021.</a:t>
            </a:r>
          </a:p>
          <a:p>
            <a:pPr lvl="0"/>
            <a:endParaRPr lang="en-US" sz="5400" dirty="0">
              <a:solidFill>
                <a:schemeClr val="bg1"/>
              </a:solidFill>
              <a:latin typeface="Calibri" panose="020F0502020204030204" pitchFamily="34" charset="0"/>
              <a:cs typeface="Calibri" panose="020F0502020204030204" pitchFamily="34" charset="0"/>
            </a:endParaRPr>
          </a:p>
          <a:p>
            <a:pPr lvl="0"/>
            <a:r>
              <a:rPr lang="en-US" sz="5400" dirty="0">
                <a:solidFill>
                  <a:prstClr val="white"/>
                </a:solidFill>
                <a:latin typeface="Calibri" panose="020F0502020204030204" pitchFamily="34" charset="0"/>
                <a:cs typeface="Calibri" panose="020F0502020204030204" pitchFamily="34" charset="0"/>
              </a:rPr>
              <a:t>The bill was trailer legislation to modify the Cannabis Regulation and Tax Act. The chief impact of the law on the Department is a provision allowing the Department to expand the Community College Cannabis Vocational Pilot Program by rule, which the Department plans to pursue throughout the next fiscal year. </a:t>
            </a:r>
          </a:p>
          <a:p>
            <a:pPr lvl="0"/>
            <a:endParaRPr lang="en-US" sz="5400" dirty="0">
              <a:solidFill>
                <a:prstClr val="white"/>
              </a:solidFill>
              <a:latin typeface="Calibri" panose="020F0502020204030204" pitchFamily="34" charset="0"/>
              <a:cs typeface="Calibri" panose="020F0502020204030204" pitchFamily="34" charset="0"/>
            </a:endParaRPr>
          </a:p>
        </p:txBody>
      </p:sp>
      <p:sp>
        <p:nvSpPr>
          <p:cNvPr id="16" name="Object 15"/>
          <p:cNvSpPr txBox="1"/>
          <p:nvPr/>
        </p:nvSpPr>
        <p:spPr>
          <a:xfrm>
            <a:off x="8658879" y="17298069"/>
            <a:ext cx="40173070" cy="2742045"/>
          </a:xfrm>
          <a:prstGeom prst="rect">
            <a:avLst/>
          </a:prstGeom>
          <a:noFill/>
        </p:spPr>
        <p:txBody>
          <a:bodyPr wrap="square" rtlCol="0" anchor="ctr"/>
          <a:lstStyle/>
          <a:p>
            <a:pPr>
              <a:buNone/>
            </a:pPr>
            <a:r>
              <a:rPr lang="en-US" sz="5300" dirty="0">
                <a:solidFill>
                  <a:srgbClr val="FFFFFF"/>
                </a:solidFill>
                <a:latin typeface="Calibri" panose="020F0502020204030204" pitchFamily="34" charset="0"/>
                <a:ea typeface="Karla" pitchFamily="34" charset="-122"/>
                <a:cs typeface="Calibri" panose="020F0502020204030204" pitchFamily="34" charset="0"/>
              </a:rPr>
              <a:t>The Department is engaged in the planning stages for the next round of Craft Grow, Infuser, and Transporter Licenses, required by the CRTA to be issued by December for Craft Grow and Infuser licenses, and by next spring for the next round of Transporters. </a:t>
            </a:r>
            <a:endParaRPr lang="en-US" sz="5400" dirty="0">
              <a:latin typeface="Calibri" panose="020F0502020204030204" pitchFamily="34" charset="0"/>
              <a:cs typeface="Calibri" panose="020F0502020204030204" pitchFamily="34" charset="0"/>
            </a:endParaRPr>
          </a:p>
        </p:txBody>
      </p:sp>
      <p:sp>
        <p:nvSpPr>
          <p:cNvPr id="19" name="Object 13">
            <a:extLst>
              <a:ext uri="{FF2B5EF4-FFF2-40B4-BE49-F238E27FC236}">
                <a16:creationId xmlns:a16="http://schemas.microsoft.com/office/drawing/2014/main" id="{848EDEEC-8563-4AB0-8FE1-2D0F047C9282}"/>
              </a:ext>
            </a:extLst>
          </p:cNvPr>
          <p:cNvSpPr txBox="1"/>
          <p:nvPr/>
        </p:nvSpPr>
        <p:spPr>
          <a:xfrm>
            <a:off x="2549621" y="35983334"/>
            <a:ext cx="40826411" cy="433518"/>
          </a:xfrm>
          <a:prstGeom prst="rect">
            <a:avLst/>
          </a:prstGeom>
          <a:noFill/>
        </p:spPr>
        <p:txBody>
          <a:bodyPr wrap="square" rtlCol="0" anchor="ctr"/>
          <a:lstStyle/>
          <a:p>
            <a:pPr lvl="0"/>
            <a:r>
              <a:rPr lang="en-US" sz="5700" b="1" dirty="0">
                <a:latin typeface="Calibri" panose="020F0502020204030204" pitchFamily="34" charset="0"/>
                <a:ea typeface="Karla" pitchFamily="34" charset="-122"/>
                <a:cs typeface="Calibri" panose="020F0502020204030204" pitchFamily="34" charset="0"/>
              </a:rPr>
              <a:t>Department of Agriculture </a:t>
            </a:r>
            <a:r>
              <a:rPr lang="en-US" sz="5700" dirty="0">
                <a:latin typeface="Calibri" panose="020F0502020204030204" pitchFamily="34" charset="0"/>
                <a:ea typeface="Karla" pitchFamily="34" charset="-122"/>
                <a:cs typeface="Calibri" panose="020F0502020204030204" pitchFamily="34" charset="0"/>
              </a:rPr>
              <a:t>// Cannabis Annual Report 2021 // Legislation, updates and initiatives</a:t>
            </a:r>
          </a:p>
        </p:txBody>
      </p:sp>
      <p:sp>
        <p:nvSpPr>
          <p:cNvPr id="20" name="TextBox 19">
            <a:extLst>
              <a:ext uri="{FF2B5EF4-FFF2-40B4-BE49-F238E27FC236}">
                <a16:creationId xmlns:a16="http://schemas.microsoft.com/office/drawing/2014/main" id="{51F2411D-DF17-4F9E-B4B6-49664D0F9D65}"/>
              </a:ext>
            </a:extLst>
          </p:cNvPr>
          <p:cNvSpPr txBox="1"/>
          <p:nvPr/>
        </p:nvSpPr>
        <p:spPr>
          <a:xfrm>
            <a:off x="49746349" y="37766114"/>
            <a:ext cx="569387" cy="923330"/>
          </a:xfrm>
          <a:prstGeom prst="rect">
            <a:avLst/>
          </a:prstGeom>
          <a:noFill/>
        </p:spPr>
        <p:txBody>
          <a:bodyPr wrap="none" rtlCol="0">
            <a:spAutoFit/>
          </a:bodyPr>
          <a:lstStyle/>
          <a:p>
            <a:fld id="{F751047D-C897-410C-B655-63B5FBA012E8}" type="slidenum">
              <a:rPr lang="en-US" sz="5400" smtClean="0"/>
              <a:t>13</a:t>
            </a:fld>
            <a:endParaRPr lang="en-US" sz="5400" dirty="0"/>
          </a:p>
        </p:txBody>
      </p:sp>
      <p:sp>
        <p:nvSpPr>
          <p:cNvPr id="3" name="Rectangle 2">
            <a:extLst>
              <a:ext uri="{FF2B5EF4-FFF2-40B4-BE49-F238E27FC236}">
                <a16:creationId xmlns:a16="http://schemas.microsoft.com/office/drawing/2014/main" id="{6629C92B-4E78-42EE-BAA6-37DA5E8240E4}"/>
              </a:ext>
            </a:extLst>
          </p:cNvPr>
          <p:cNvSpPr/>
          <p:nvPr/>
        </p:nvSpPr>
        <p:spPr>
          <a:xfrm>
            <a:off x="48831949" y="37594622"/>
            <a:ext cx="9144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stretch>
            <a:fillRect/>
          </a:stretch>
        </p:blipFill>
        <p:spPr>
          <a:xfrm>
            <a:off x="0" y="0"/>
            <a:ext cx="50800000" cy="39243000"/>
          </a:xfrm>
          <a:prstGeom prst="rect">
            <a:avLst/>
          </a:prstGeom>
        </p:spPr>
      </p:pic>
      <p:sp>
        <p:nvSpPr>
          <p:cNvPr id="3" name="Rectangle 2">
            <a:extLst>
              <a:ext uri="{FF2B5EF4-FFF2-40B4-BE49-F238E27FC236}">
                <a16:creationId xmlns:a16="http://schemas.microsoft.com/office/drawing/2014/main" id="{EED60580-58CF-4E37-A48D-7BF31AC270AC}"/>
              </a:ext>
            </a:extLst>
          </p:cNvPr>
          <p:cNvSpPr/>
          <p:nvPr/>
        </p:nvSpPr>
        <p:spPr>
          <a:xfrm>
            <a:off x="0" y="33401641"/>
            <a:ext cx="50800000" cy="5841359"/>
          </a:xfrm>
          <a:prstGeom prst="rect">
            <a:avLst/>
          </a:prstGeom>
          <a:solidFill>
            <a:srgbClr val="7FAC6E"/>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pic>
        <p:nvPicPr>
          <p:cNvPr id="5" name="Object 4" descr="preencoded.png"/>
          <p:cNvPicPr>
            <a:picLocks noChangeAspect="1"/>
          </p:cNvPicPr>
          <p:nvPr/>
        </p:nvPicPr>
        <p:blipFill>
          <a:blip r:embed="rId4">
            <a:duotone>
              <a:schemeClr val="accent1">
                <a:shade val="45000"/>
                <a:satMod val="135000"/>
              </a:schemeClr>
              <a:prstClr val="white"/>
            </a:duotone>
          </a:blip>
          <a:stretch>
            <a:fillRect/>
          </a:stretch>
        </p:blipFill>
        <p:spPr>
          <a:xfrm>
            <a:off x="0" y="0"/>
            <a:ext cx="50800000" cy="33433712"/>
          </a:xfrm>
          <a:prstGeom prst="rect">
            <a:avLst/>
          </a:prstGeom>
        </p:spPr>
      </p:pic>
      <p:pic>
        <p:nvPicPr>
          <p:cNvPr id="6" name="Object 5" descr="preencoded.png"/>
          <p:cNvPicPr>
            <a:picLocks noChangeAspect="1"/>
          </p:cNvPicPr>
          <p:nvPr/>
        </p:nvPicPr>
        <p:blipFill>
          <a:blip r:embed="rId5"/>
          <a:stretch>
            <a:fillRect/>
          </a:stretch>
        </p:blipFill>
        <p:spPr>
          <a:xfrm>
            <a:off x="3011790" y="7560669"/>
            <a:ext cx="1298864" cy="18280303"/>
          </a:xfrm>
          <a:prstGeom prst="rect">
            <a:avLst/>
          </a:prstGeom>
        </p:spPr>
      </p:pic>
      <p:sp>
        <p:nvSpPr>
          <p:cNvPr id="9" name="Object 8"/>
          <p:cNvSpPr txBox="1"/>
          <p:nvPr/>
        </p:nvSpPr>
        <p:spPr>
          <a:xfrm>
            <a:off x="5628734" y="4952986"/>
            <a:ext cx="21449290" cy="2068561"/>
          </a:xfrm>
          <a:prstGeom prst="rect">
            <a:avLst/>
          </a:prstGeom>
          <a:noFill/>
        </p:spPr>
        <p:txBody>
          <a:bodyPr wrap="square" rtlCol="0" anchor="ctr"/>
          <a:lstStyle/>
          <a:p>
            <a:pPr>
              <a:buNone/>
            </a:pPr>
            <a:r>
              <a:rPr lang="en-US" sz="15200" b="1" dirty="0">
                <a:solidFill>
                  <a:schemeClr val="accent1">
                    <a:lumMod val="75000"/>
                  </a:schemeClr>
                </a:solidFill>
                <a:latin typeface="Calibri" panose="020F0502020204030204" pitchFamily="34" charset="0"/>
                <a:ea typeface="Karla" pitchFamily="34" charset="-122"/>
                <a:cs typeface="Calibri" panose="020F0502020204030204" pitchFamily="34" charset="0"/>
              </a:rPr>
              <a:t>Table of Contents</a:t>
            </a:r>
            <a:endParaRPr lang="en-US" dirty="0">
              <a:solidFill>
                <a:schemeClr val="accent1">
                  <a:lumMod val="75000"/>
                </a:schemeClr>
              </a:solidFill>
              <a:latin typeface="Calibri" panose="020F0502020204030204" pitchFamily="34" charset="0"/>
              <a:cs typeface="Calibri" panose="020F0502020204030204" pitchFamily="34" charset="0"/>
            </a:endParaRPr>
          </a:p>
        </p:txBody>
      </p:sp>
      <p:sp>
        <p:nvSpPr>
          <p:cNvPr id="10" name="Object 9"/>
          <p:cNvSpPr txBox="1"/>
          <p:nvPr/>
        </p:nvSpPr>
        <p:spPr>
          <a:xfrm>
            <a:off x="5132741" y="9773547"/>
            <a:ext cx="16111622" cy="13854545"/>
          </a:xfrm>
          <a:prstGeom prst="rect">
            <a:avLst/>
          </a:prstGeom>
          <a:noFill/>
        </p:spPr>
        <p:txBody>
          <a:bodyPr wrap="square" rtlCol="0" anchor="ctr"/>
          <a:lstStyle/>
          <a:p>
            <a:pPr>
              <a:lnSpc>
                <a:spcPts val="17500"/>
              </a:lnSpc>
              <a:buNone/>
            </a:pPr>
            <a:r>
              <a:rPr lang="en-US" sz="7600" dirty="0">
                <a:solidFill>
                  <a:srgbClr val="000000"/>
                </a:solidFill>
                <a:latin typeface="Calibri" panose="020F0502020204030204" pitchFamily="34" charset="0"/>
                <a:ea typeface="Karla" pitchFamily="34" charset="-122"/>
                <a:cs typeface="Calibri" panose="020F0502020204030204" pitchFamily="34" charset="0"/>
              </a:rPr>
              <a:t>Summary
FY21 Accomplishments
FY22 Goals and Essential Projects 
 Key Data Points</a:t>
            </a:r>
            <a:br>
              <a:rPr lang="en-US" sz="7600" dirty="0">
                <a:solidFill>
                  <a:srgbClr val="000000"/>
                </a:solidFill>
                <a:latin typeface="Calibri" panose="020F0502020204030204" pitchFamily="34" charset="0"/>
                <a:ea typeface="Karla" pitchFamily="34" charset="-122"/>
                <a:cs typeface="Calibri" panose="020F0502020204030204" pitchFamily="34" charset="0"/>
              </a:rPr>
            </a:br>
            <a:r>
              <a:rPr lang="en-US" sz="7600" dirty="0">
                <a:solidFill>
                  <a:srgbClr val="000000"/>
                </a:solidFill>
                <a:latin typeface="Calibri" panose="020F0502020204030204" pitchFamily="34" charset="0"/>
                <a:ea typeface="Karla" pitchFamily="34" charset="-122"/>
                <a:cs typeface="Calibri" panose="020F0502020204030204" pitchFamily="34" charset="0"/>
              </a:rPr>
              <a:t>Geography
Revenues</a:t>
            </a:r>
            <a:br>
              <a:rPr lang="en-US" sz="7600" dirty="0">
                <a:solidFill>
                  <a:srgbClr val="000000"/>
                </a:solidFill>
                <a:latin typeface="Calibri" panose="020F0502020204030204" pitchFamily="34" charset="0"/>
                <a:ea typeface="Karla" pitchFamily="34" charset="-122"/>
                <a:cs typeface="Calibri" panose="020F0502020204030204" pitchFamily="34" charset="0"/>
              </a:rPr>
            </a:br>
            <a:r>
              <a:rPr lang="en-US" sz="7600" dirty="0">
                <a:solidFill>
                  <a:srgbClr val="000000"/>
                </a:solidFill>
                <a:latin typeface="Calibri" panose="020F0502020204030204" pitchFamily="34" charset="0"/>
                <a:ea typeface="Karla" pitchFamily="34" charset="-122"/>
                <a:cs typeface="Calibri" panose="020F0502020204030204" pitchFamily="34" charset="0"/>
              </a:rPr>
              <a:t>Funding Usage 
Legislation, updates and initiatives </a:t>
            </a:r>
          </a:p>
          <a:p>
            <a:pPr>
              <a:lnSpc>
                <a:spcPts val="17500"/>
              </a:lnSpc>
              <a:buNone/>
            </a:pPr>
            <a:endParaRPr lang="en-US" dirty="0">
              <a:latin typeface="Calibri" panose="020F0502020204030204" pitchFamily="34" charset="0"/>
              <a:cs typeface="Calibri" panose="020F0502020204030204" pitchFamily="34" charset="0"/>
            </a:endParaRPr>
          </a:p>
        </p:txBody>
      </p:sp>
      <p:sp>
        <p:nvSpPr>
          <p:cNvPr id="11" name="Object 10"/>
          <p:cNvSpPr txBox="1"/>
          <p:nvPr/>
        </p:nvSpPr>
        <p:spPr>
          <a:xfrm>
            <a:off x="21835516" y="6993024"/>
            <a:ext cx="3813207" cy="14672281"/>
          </a:xfrm>
          <a:prstGeom prst="rect">
            <a:avLst/>
          </a:prstGeom>
          <a:noFill/>
        </p:spPr>
        <p:txBody>
          <a:bodyPr wrap="square" rtlCol="0" anchor="t"/>
          <a:lstStyle/>
          <a:p>
            <a:pPr algn="r">
              <a:lnSpc>
                <a:spcPts val="17500"/>
              </a:lnSpc>
              <a:buNone/>
            </a:pPr>
            <a:r>
              <a:rPr lang="en-US" sz="7600" b="1" dirty="0">
                <a:solidFill>
                  <a:schemeClr val="accent1">
                    <a:lumMod val="75000"/>
                  </a:schemeClr>
                </a:solidFill>
                <a:latin typeface="Calibri" panose="020F0502020204030204" pitchFamily="34" charset="0"/>
                <a:ea typeface="Karla" pitchFamily="34" charset="-122"/>
                <a:cs typeface="Calibri" panose="020F0502020204030204" pitchFamily="34" charset="0"/>
              </a:rPr>
              <a:t>03</a:t>
            </a:r>
          </a:p>
          <a:p>
            <a:pPr algn="r">
              <a:lnSpc>
                <a:spcPts val="17500"/>
              </a:lnSpc>
              <a:buNone/>
            </a:pPr>
            <a:r>
              <a:rPr lang="en-US" sz="7600" b="1" dirty="0">
                <a:solidFill>
                  <a:schemeClr val="accent1">
                    <a:lumMod val="75000"/>
                  </a:schemeClr>
                </a:solidFill>
                <a:latin typeface="Calibri" panose="020F0502020204030204" pitchFamily="34" charset="0"/>
                <a:ea typeface="Karla" pitchFamily="34" charset="-122"/>
                <a:cs typeface="Calibri" panose="020F0502020204030204" pitchFamily="34" charset="0"/>
              </a:rPr>
              <a:t>04</a:t>
            </a:r>
          </a:p>
          <a:p>
            <a:pPr algn="r">
              <a:lnSpc>
                <a:spcPts val="17500"/>
              </a:lnSpc>
              <a:buNone/>
            </a:pPr>
            <a:r>
              <a:rPr lang="en-US" sz="7600" b="1" dirty="0">
                <a:solidFill>
                  <a:schemeClr val="accent1">
                    <a:lumMod val="75000"/>
                  </a:schemeClr>
                </a:solidFill>
                <a:latin typeface="Calibri" panose="020F0502020204030204" pitchFamily="34" charset="0"/>
                <a:ea typeface="Karla" pitchFamily="34" charset="-122"/>
                <a:cs typeface="Calibri" panose="020F0502020204030204" pitchFamily="34" charset="0"/>
              </a:rPr>
              <a:t>05</a:t>
            </a:r>
          </a:p>
          <a:p>
            <a:pPr algn="r">
              <a:lnSpc>
                <a:spcPts val="17500"/>
              </a:lnSpc>
              <a:buNone/>
            </a:pPr>
            <a:r>
              <a:rPr lang="en-US" sz="7600" b="1" dirty="0">
                <a:solidFill>
                  <a:schemeClr val="accent1">
                    <a:lumMod val="75000"/>
                  </a:schemeClr>
                </a:solidFill>
                <a:latin typeface="Calibri" panose="020F0502020204030204" pitchFamily="34" charset="0"/>
                <a:ea typeface="Karla" pitchFamily="34" charset="-122"/>
                <a:cs typeface="Calibri" panose="020F0502020204030204" pitchFamily="34" charset="0"/>
              </a:rPr>
              <a:t>06</a:t>
            </a:r>
          </a:p>
          <a:p>
            <a:pPr algn="r">
              <a:lnSpc>
                <a:spcPts val="17500"/>
              </a:lnSpc>
              <a:buNone/>
            </a:pPr>
            <a:r>
              <a:rPr lang="en-US" sz="7600" b="1" dirty="0">
                <a:solidFill>
                  <a:schemeClr val="accent1">
                    <a:lumMod val="75000"/>
                  </a:schemeClr>
                </a:solidFill>
                <a:latin typeface="Calibri" panose="020F0502020204030204" pitchFamily="34" charset="0"/>
                <a:ea typeface="Karla" pitchFamily="34" charset="-122"/>
                <a:cs typeface="Calibri" panose="020F0502020204030204" pitchFamily="34" charset="0"/>
              </a:rPr>
              <a:t>07-08</a:t>
            </a:r>
          </a:p>
          <a:p>
            <a:pPr algn="r">
              <a:lnSpc>
                <a:spcPts val="17500"/>
              </a:lnSpc>
              <a:buNone/>
            </a:pPr>
            <a:r>
              <a:rPr lang="en-US" sz="7600" b="1" dirty="0">
                <a:solidFill>
                  <a:schemeClr val="accent1">
                    <a:lumMod val="75000"/>
                  </a:schemeClr>
                </a:solidFill>
                <a:latin typeface="Calibri" panose="020F0502020204030204" pitchFamily="34" charset="0"/>
                <a:ea typeface="Karla" pitchFamily="34" charset="-122"/>
                <a:cs typeface="Calibri" panose="020F0502020204030204" pitchFamily="34" charset="0"/>
              </a:rPr>
              <a:t>09-12</a:t>
            </a:r>
            <a:br>
              <a:rPr lang="en-US" sz="7600" b="1" dirty="0">
                <a:solidFill>
                  <a:schemeClr val="accent1">
                    <a:lumMod val="75000"/>
                  </a:schemeClr>
                </a:solidFill>
                <a:latin typeface="Calibri" panose="020F0502020204030204" pitchFamily="34" charset="0"/>
                <a:ea typeface="Karla" pitchFamily="34" charset="-122"/>
                <a:cs typeface="Calibri" panose="020F0502020204030204" pitchFamily="34" charset="0"/>
              </a:rPr>
            </a:br>
            <a:r>
              <a:rPr lang="en-US" sz="7600" b="1" dirty="0">
                <a:solidFill>
                  <a:schemeClr val="accent1">
                    <a:lumMod val="75000"/>
                  </a:schemeClr>
                </a:solidFill>
                <a:latin typeface="Calibri" panose="020F0502020204030204" pitchFamily="34" charset="0"/>
                <a:ea typeface="Karla" pitchFamily="34" charset="-122"/>
                <a:cs typeface="Calibri" panose="020F0502020204030204" pitchFamily="34" charset="0"/>
              </a:rPr>
              <a:t>13</a:t>
            </a:r>
          </a:p>
          <a:p>
            <a:pPr algn="r">
              <a:lnSpc>
                <a:spcPts val="17500"/>
              </a:lnSpc>
              <a:buNone/>
            </a:pPr>
            <a:r>
              <a:rPr lang="en-US" sz="7600" b="1" dirty="0">
                <a:solidFill>
                  <a:schemeClr val="accent1">
                    <a:lumMod val="75000"/>
                  </a:schemeClr>
                </a:solidFill>
                <a:latin typeface="Calibri" panose="020F0502020204030204" pitchFamily="34" charset="0"/>
                <a:ea typeface="Karla" pitchFamily="34" charset="-122"/>
                <a:cs typeface="Calibri" panose="020F0502020204030204" pitchFamily="34" charset="0"/>
              </a:rPr>
              <a:t>14</a:t>
            </a:r>
            <a:endParaRPr lang="en-US" dirty="0">
              <a:solidFill>
                <a:schemeClr val="accent1">
                  <a:lumMod val="75000"/>
                </a:schemeClr>
              </a:solidFill>
              <a:latin typeface="Calibri" panose="020F0502020204030204" pitchFamily="34" charset="0"/>
              <a:cs typeface="Calibri" panose="020F0502020204030204" pitchFamily="34" charset="0"/>
            </a:endParaRPr>
          </a:p>
        </p:txBody>
      </p:sp>
      <p:pic>
        <p:nvPicPr>
          <p:cNvPr id="18" name="Object 4" descr="preencoded.png">
            <a:extLst>
              <a:ext uri="{FF2B5EF4-FFF2-40B4-BE49-F238E27FC236}">
                <a16:creationId xmlns:a16="http://schemas.microsoft.com/office/drawing/2014/main" id="{E48484F3-818A-43F4-ABAD-42B83BBF84AE}"/>
              </a:ext>
            </a:extLst>
          </p:cNvPr>
          <p:cNvPicPr>
            <a:picLocks noChangeAspect="1"/>
          </p:cNvPicPr>
          <p:nvPr/>
        </p:nvPicPr>
        <p:blipFill>
          <a:blip r:embed="rId6">
            <a:duotone>
              <a:schemeClr val="accent1">
                <a:shade val="45000"/>
                <a:satMod val="135000"/>
              </a:schemeClr>
              <a:prstClr val="white"/>
            </a:duotone>
          </a:blip>
          <a:stretch>
            <a:fillRect/>
          </a:stretch>
        </p:blipFill>
        <p:spPr>
          <a:xfrm>
            <a:off x="0" y="33401641"/>
            <a:ext cx="50800000" cy="5852904"/>
          </a:xfrm>
          <a:prstGeom prst="rect">
            <a:avLst/>
          </a:prstGeom>
        </p:spPr>
      </p:pic>
      <p:sp>
        <p:nvSpPr>
          <p:cNvPr id="12" name="Object 11"/>
          <p:cNvSpPr txBox="1"/>
          <p:nvPr/>
        </p:nvSpPr>
        <p:spPr>
          <a:xfrm>
            <a:off x="2549621" y="35524093"/>
            <a:ext cx="40826411" cy="504959"/>
          </a:xfrm>
          <a:prstGeom prst="rect">
            <a:avLst/>
          </a:prstGeom>
          <a:noFill/>
        </p:spPr>
        <p:txBody>
          <a:bodyPr wrap="square" rtlCol="0" anchor="ctr"/>
          <a:lstStyle/>
          <a:p>
            <a:pPr>
              <a:buNone/>
            </a:pPr>
            <a:r>
              <a:rPr lang="en-US" sz="5700" b="1" dirty="0">
                <a:solidFill>
                  <a:srgbClr val="FFFFFF"/>
                </a:solidFill>
                <a:latin typeface="Calibri" panose="020F0502020204030204" pitchFamily="34" charset="0"/>
                <a:ea typeface="Karla" pitchFamily="34" charset="-122"/>
                <a:cs typeface="Calibri" panose="020F0502020204030204" pitchFamily="34" charset="0"/>
              </a:rPr>
              <a:t>Department of Agriculture</a:t>
            </a:r>
            <a:r>
              <a:rPr lang="en-US" sz="5700" dirty="0">
                <a:solidFill>
                  <a:srgbClr val="FFFFFF"/>
                </a:solidFill>
                <a:latin typeface="Calibri" panose="020F0502020204030204" pitchFamily="34" charset="0"/>
                <a:ea typeface="Karla" pitchFamily="34" charset="-122"/>
                <a:cs typeface="Calibri" panose="020F0502020204030204" pitchFamily="34" charset="0"/>
              </a:rPr>
              <a:t>// Annual Report 2021 // Table of Contents</a:t>
            </a:r>
            <a:endParaRPr lang="en-US" dirty="0">
              <a:latin typeface="Calibri" panose="020F0502020204030204" pitchFamily="34" charset="0"/>
              <a:cs typeface="Calibri" panose="020F0502020204030204" pitchFamily="34" charset="0"/>
            </a:endParaRPr>
          </a:p>
        </p:txBody>
      </p:sp>
      <p:cxnSp>
        <p:nvCxnSpPr>
          <p:cNvPr id="14" name="Straight Connector 13">
            <a:extLst>
              <a:ext uri="{FF2B5EF4-FFF2-40B4-BE49-F238E27FC236}">
                <a16:creationId xmlns:a16="http://schemas.microsoft.com/office/drawing/2014/main" id="{3AECAA78-BA96-4AC3-B548-A6FBB1CA5556}"/>
              </a:ext>
            </a:extLst>
          </p:cNvPr>
          <p:cNvCxnSpPr>
            <a:cxnSpLocks/>
          </p:cNvCxnSpPr>
          <p:nvPr/>
        </p:nvCxnSpPr>
        <p:spPr>
          <a:xfrm>
            <a:off x="3012141" y="34440914"/>
            <a:ext cx="44901664" cy="18994"/>
          </a:xfrm>
          <a:prstGeom prst="line">
            <a:avLst/>
          </a:prstGeom>
          <a:ln/>
        </p:spPr>
        <p:style>
          <a:lnRef idx="1">
            <a:schemeClr val="dk1"/>
          </a:lnRef>
          <a:fillRef idx="0">
            <a:schemeClr val="dk1"/>
          </a:fillRef>
          <a:effectRef idx="0">
            <a:schemeClr val="dk1"/>
          </a:effectRef>
          <a:fontRef idx="minor">
            <a:schemeClr val="tx1"/>
          </a:fontRef>
        </p:style>
      </p:cxnSp>
      <p:sp>
        <p:nvSpPr>
          <p:cNvPr id="19" name="TextBox 18">
            <a:extLst>
              <a:ext uri="{FF2B5EF4-FFF2-40B4-BE49-F238E27FC236}">
                <a16:creationId xmlns:a16="http://schemas.microsoft.com/office/drawing/2014/main" id="{F02BCD2D-BAA7-490A-B4C3-5AD67E3E2E9B}"/>
              </a:ext>
            </a:extLst>
          </p:cNvPr>
          <p:cNvSpPr txBox="1"/>
          <p:nvPr/>
        </p:nvSpPr>
        <p:spPr>
          <a:xfrm>
            <a:off x="49746349" y="37766114"/>
            <a:ext cx="569387" cy="923330"/>
          </a:xfrm>
          <a:prstGeom prst="rect">
            <a:avLst/>
          </a:prstGeom>
          <a:noFill/>
        </p:spPr>
        <p:txBody>
          <a:bodyPr wrap="none" rtlCol="0">
            <a:spAutoFit/>
          </a:bodyPr>
          <a:lstStyle/>
          <a:p>
            <a:fld id="{F751047D-C897-410C-B655-63B5FBA012E8}" type="slidenum">
              <a:rPr lang="en-US" sz="5400" smtClean="0"/>
              <a:t>2</a:t>
            </a:fld>
            <a:endParaRPr lang="en-US" sz="5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stretch>
            <a:fillRect/>
          </a:stretch>
        </p:blipFill>
        <p:spPr>
          <a:xfrm>
            <a:off x="0" y="0"/>
            <a:ext cx="50800000" cy="39243000"/>
          </a:xfrm>
          <a:prstGeom prst="rect">
            <a:avLst/>
          </a:prstGeom>
        </p:spPr>
      </p:pic>
      <p:pic>
        <p:nvPicPr>
          <p:cNvPr id="4" name="Object 3" descr="preencoded.png"/>
          <p:cNvPicPr>
            <a:picLocks noChangeAspect="1"/>
          </p:cNvPicPr>
          <p:nvPr/>
        </p:nvPicPr>
        <p:blipFill>
          <a:blip r:embed="rId4">
            <a:duotone>
              <a:schemeClr val="accent1">
                <a:shade val="45000"/>
                <a:satMod val="135000"/>
              </a:schemeClr>
              <a:prstClr val="white"/>
            </a:duotone>
          </a:blip>
          <a:stretch>
            <a:fillRect/>
          </a:stretch>
        </p:blipFill>
        <p:spPr>
          <a:xfrm>
            <a:off x="0" y="33401641"/>
            <a:ext cx="50800000" cy="5852904"/>
          </a:xfrm>
          <a:prstGeom prst="rect">
            <a:avLst/>
          </a:prstGeom>
        </p:spPr>
      </p:pic>
      <p:pic>
        <p:nvPicPr>
          <p:cNvPr id="5" name="Object 4" descr="preencoded.png"/>
          <p:cNvPicPr>
            <a:picLocks noChangeAspect="1"/>
          </p:cNvPicPr>
          <p:nvPr/>
        </p:nvPicPr>
        <p:blipFill>
          <a:blip r:embed="rId5"/>
          <a:stretch>
            <a:fillRect/>
          </a:stretch>
        </p:blipFill>
        <p:spPr>
          <a:xfrm>
            <a:off x="2549621" y="4714394"/>
            <a:ext cx="1298864" cy="26506439"/>
          </a:xfrm>
          <a:prstGeom prst="rect">
            <a:avLst/>
          </a:prstGeom>
        </p:spPr>
      </p:pic>
      <p:pic>
        <p:nvPicPr>
          <p:cNvPr id="7" name="Object 6" descr="preencoded.png"/>
          <p:cNvPicPr>
            <a:picLocks noChangeAspect="1"/>
          </p:cNvPicPr>
          <p:nvPr/>
        </p:nvPicPr>
        <p:blipFill>
          <a:blip r:embed="rId6"/>
          <a:stretch>
            <a:fillRect/>
          </a:stretch>
        </p:blipFill>
        <p:spPr>
          <a:xfrm>
            <a:off x="5335774" y="3614979"/>
            <a:ext cx="2886364" cy="2886364"/>
          </a:xfrm>
          <a:prstGeom prst="rect">
            <a:avLst/>
          </a:prstGeom>
        </p:spPr>
      </p:pic>
      <p:sp>
        <p:nvSpPr>
          <p:cNvPr id="10" name="Object 9"/>
          <p:cNvSpPr txBox="1"/>
          <p:nvPr/>
        </p:nvSpPr>
        <p:spPr>
          <a:xfrm>
            <a:off x="4810606" y="1153336"/>
            <a:ext cx="33381998" cy="2068561"/>
          </a:xfrm>
          <a:prstGeom prst="rect">
            <a:avLst/>
          </a:prstGeom>
          <a:noFill/>
        </p:spPr>
        <p:txBody>
          <a:bodyPr wrap="square" rtlCol="0" anchor="ctr"/>
          <a:lstStyle/>
          <a:p>
            <a:pPr>
              <a:buNone/>
            </a:pPr>
            <a:r>
              <a:rPr lang="en-US" sz="15200" b="1" dirty="0">
                <a:solidFill>
                  <a:srgbClr val="000000"/>
                </a:solidFill>
                <a:latin typeface="Calibri" panose="020F0502020204030204" pitchFamily="34" charset="0"/>
                <a:ea typeface="Karla" pitchFamily="34" charset="-122"/>
                <a:cs typeface="Calibri" panose="020F0502020204030204" pitchFamily="34" charset="0"/>
              </a:rPr>
              <a:t>SUMMARY</a:t>
            </a:r>
            <a:endParaRPr lang="en-US" dirty="0">
              <a:latin typeface="Calibri" panose="020F0502020204030204" pitchFamily="34" charset="0"/>
              <a:cs typeface="Calibri" panose="020F0502020204030204" pitchFamily="34" charset="0"/>
            </a:endParaRPr>
          </a:p>
        </p:txBody>
      </p:sp>
      <p:sp>
        <p:nvSpPr>
          <p:cNvPr id="11" name="Object 10"/>
          <p:cNvSpPr txBox="1"/>
          <p:nvPr/>
        </p:nvSpPr>
        <p:spPr>
          <a:xfrm>
            <a:off x="2549621" y="36031459"/>
            <a:ext cx="46972358" cy="1555194"/>
          </a:xfrm>
          <a:prstGeom prst="rect">
            <a:avLst/>
          </a:prstGeom>
          <a:noFill/>
        </p:spPr>
        <p:txBody>
          <a:bodyPr wrap="square" rtlCol="0" anchor="ctr"/>
          <a:lstStyle/>
          <a:p>
            <a:r>
              <a:rPr lang="en-US" sz="5700" b="1" dirty="0">
                <a:solidFill>
                  <a:srgbClr val="FFFFFF"/>
                </a:solidFill>
                <a:latin typeface="Calibri" panose="020F0502020204030204" pitchFamily="34" charset="0"/>
                <a:ea typeface="Karla" pitchFamily="34" charset="-122"/>
                <a:cs typeface="Calibri" panose="020F0502020204030204" pitchFamily="34" charset="0"/>
              </a:rPr>
              <a:t>Department of Agriculture  </a:t>
            </a:r>
            <a:r>
              <a:rPr lang="en-US" sz="5700" dirty="0">
                <a:solidFill>
                  <a:srgbClr val="FFFFFF"/>
                </a:solidFill>
                <a:latin typeface="Calibri" panose="020F0502020204030204" pitchFamily="34" charset="0"/>
                <a:ea typeface="Karla" pitchFamily="34" charset="-122"/>
                <a:cs typeface="Calibri" panose="020F0502020204030204" pitchFamily="34" charset="0"/>
              </a:rPr>
              <a:t>// Annual Report 2021 // Summary</a:t>
            </a:r>
            <a:endParaRPr lang="en-US" dirty="0">
              <a:latin typeface="Calibri" panose="020F0502020204030204" pitchFamily="34" charset="0"/>
              <a:cs typeface="Calibri" panose="020F0502020204030204" pitchFamily="34" charset="0"/>
            </a:endParaRPr>
          </a:p>
        </p:txBody>
      </p:sp>
      <p:sp>
        <p:nvSpPr>
          <p:cNvPr id="12" name="Object 11"/>
          <p:cNvSpPr txBox="1"/>
          <p:nvPr/>
        </p:nvSpPr>
        <p:spPr>
          <a:xfrm>
            <a:off x="8465464" y="3570779"/>
            <a:ext cx="37523930" cy="3271212"/>
          </a:xfrm>
          <a:prstGeom prst="rect">
            <a:avLst/>
          </a:prstGeom>
          <a:noFill/>
        </p:spPr>
        <p:txBody>
          <a:bodyPr wrap="square" rtlCol="0" anchor="ctr"/>
          <a:lstStyle/>
          <a:p>
            <a:pPr>
              <a:buNone/>
            </a:pPr>
            <a:r>
              <a:rPr lang="en-US" sz="9500" b="1" dirty="0">
                <a:solidFill>
                  <a:schemeClr val="accent1">
                    <a:lumMod val="75000"/>
                  </a:schemeClr>
                </a:solidFill>
                <a:latin typeface="Calibri" panose="020F0502020204030204" pitchFamily="34" charset="0"/>
                <a:ea typeface="Karla" pitchFamily="34" charset="-122"/>
                <a:cs typeface="Calibri" panose="020F0502020204030204" pitchFamily="34" charset="0"/>
              </a:rPr>
              <a:t>The Department is committed to its mission of building the safest, most equitable cannabis industry in the nation, and we’re off to a good start. </a:t>
            </a:r>
            <a:endParaRPr lang="en-US" dirty="0">
              <a:solidFill>
                <a:schemeClr val="accent1">
                  <a:lumMod val="75000"/>
                </a:schemeClr>
              </a:solidFill>
              <a:latin typeface="Calibri" panose="020F0502020204030204" pitchFamily="34" charset="0"/>
              <a:cs typeface="Calibri" panose="020F0502020204030204" pitchFamily="34" charset="0"/>
            </a:endParaRPr>
          </a:p>
        </p:txBody>
      </p:sp>
      <p:sp>
        <p:nvSpPr>
          <p:cNvPr id="13" name="Object 12"/>
          <p:cNvSpPr txBox="1"/>
          <p:nvPr/>
        </p:nvSpPr>
        <p:spPr>
          <a:xfrm>
            <a:off x="4666288" y="6952069"/>
            <a:ext cx="41222083" cy="19568077"/>
          </a:xfrm>
          <a:prstGeom prst="rect">
            <a:avLst/>
          </a:prstGeom>
          <a:noFill/>
        </p:spPr>
        <p:txBody>
          <a:bodyPr wrap="square" rtlCol="0" anchor="t"/>
          <a:lstStyle/>
          <a:p>
            <a:pPr>
              <a:buNone/>
            </a:pPr>
            <a:r>
              <a:rPr lang="en-US" sz="5400" dirty="0">
                <a:solidFill>
                  <a:srgbClr val="000000"/>
                </a:solidFill>
                <a:latin typeface="Calibri" panose="020F0502020204030204" pitchFamily="34" charset="0"/>
                <a:ea typeface="Karla" pitchFamily="34" charset="-122"/>
                <a:cs typeface="Calibri" panose="020F0502020204030204" pitchFamily="34" charset="0"/>
              </a:rPr>
              <a:t>The Department is the lead regulator for a broad swath of the cannabis industry in Illinois. Beginning with the 21 Cultivation Centers originally licensed under the Compassionate Use of Marijuana Act in 2014, the role of the Department grew with passage of the Cannabis Regulation and Tax Act in 2019 to include Craft Grow, Infuser, and Transportation licenses, as well as oversight of the Community College Cannabis Vocational Pilot Program.</a:t>
            </a:r>
            <a:br>
              <a:rPr lang="en-US" sz="5400" dirty="0">
                <a:solidFill>
                  <a:srgbClr val="000000"/>
                </a:solidFill>
                <a:latin typeface="Calibri" panose="020F0502020204030204" pitchFamily="34" charset="0"/>
                <a:ea typeface="Karla" pitchFamily="34" charset="-122"/>
                <a:cs typeface="Calibri" panose="020F0502020204030204" pitchFamily="34" charset="0"/>
              </a:rPr>
            </a:br>
            <a:br>
              <a:rPr lang="en-US" sz="5400" dirty="0">
                <a:solidFill>
                  <a:srgbClr val="000000"/>
                </a:solidFill>
                <a:latin typeface="Calibri" panose="020F0502020204030204" pitchFamily="34" charset="0"/>
                <a:ea typeface="Karla" pitchFamily="34" charset="-122"/>
                <a:cs typeface="Calibri" panose="020F0502020204030204" pitchFamily="34" charset="0"/>
              </a:rPr>
            </a:br>
            <a:r>
              <a:rPr lang="en-US" sz="5400" dirty="0">
                <a:solidFill>
                  <a:srgbClr val="000000"/>
                </a:solidFill>
                <a:latin typeface="Calibri" panose="020F0502020204030204" pitchFamily="34" charset="0"/>
                <a:ea typeface="Karla" pitchFamily="34" charset="-122"/>
                <a:cs typeface="Calibri" panose="020F0502020204030204" pitchFamily="34" charset="0"/>
              </a:rPr>
              <a:t> The Department reorganized its cannabis regulation unit in September of 2020. Previously the Bureau of Medicinal Plants, the unit was expanded to the Division of Cannabis Regulation. The new Division contains two new bureaus: the Bureau of Licensing and Administration, which is responsible for issuing licenses, administering the Hemp Program, Agent Registration Cards, and other programs, and the Bureau of Inspections, which is responsible for the inspectors charged with ensuring a safe and healthy cannabis market in Illinois. There are also Division-level administrative staff. </a:t>
            </a:r>
            <a:br>
              <a:rPr lang="en-US" sz="5400" dirty="0">
                <a:solidFill>
                  <a:srgbClr val="000000"/>
                </a:solidFill>
                <a:latin typeface="Calibri" panose="020F0502020204030204" pitchFamily="34" charset="0"/>
                <a:ea typeface="Karla" pitchFamily="34" charset="-122"/>
                <a:cs typeface="Calibri" panose="020F0502020204030204" pitchFamily="34" charset="0"/>
              </a:rPr>
            </a:br>
            <a:br>
              <a:rPr lang="en-US" sz="5400" dirty="0">
                <a:solidFill>
                  <a:srgbClr val="000000"/>
                </a:solidFill>
                <a:latin typeface="Calibri" panose="020F0502020204030204" pitchFamily="34" charset="0"/>
                <a:ea typeface="Karla" pitchFamily="34" charset="-122"/>
                <a:cs typeface="Calibri" panose="020F0502020204030204" pitchFamily="34" charset="0"/>
              </a:rPr>
            </a:br>
            <a:r>
              <a:rPr lang="en-US" sz="5400" dirty="0">
                <a:solidFill>
                  <a:srgbClr val="000000"/>
                </a:solidFill>
                <a:latin typeface="Calibri" panose="020F0502020204030204" pitchFamily="34" charset="0"/>
                <a:ea typeface="Karla" pitchFamily="34" charset="-122"/>
                <a:cs typeface="Calibri" panose="020F0502020204030204" pitchFamily="34" charset="0"/>
              </a:rPr>
              <a:t>2020 presented its share of challenges. The 2020 licensing process was scheduled to begin just weeks after Covid-19 began to spread widely in the United States, and just before Executive Order 2020-10 went into effect. The Department reacted with speed and flexibility to the new reality, completely reinventing the application intake process virtually overnight, and building in extensions and flexible policies where possible for impacted applicants.  In the year that followed, the Department worked with licensees to ensure the health and safety of their employees and the communities in which they were located, and since spring of 2021 has worked to be a resource to licensees in establishing vaccination clinics onsite. </a:t>
            </a:r>
            <a:br>
              <a:rPr lang="en-US" sz="5400" dirty="0">
                <a:solidFill>
                  <a:srgbClr val="000000"/>
                </a:solidFill>
                <a:latin typeface="Calibri" panose="020F0502020204030204" pitchFamily="34" charset="0"/>
                <a:ea typeface="Karla" pitchFamily="34" charset="-122"/>
                <a:cs typeface="Calibri" panose="020F0502020204030204" pitchFamily="34" charset="0"/>
              </a:rPr>
            </a:br>
            <a:br>
              <a:rPr lang="en-US" sz="5400" dirty="0">
                <a:solidFill>
                  <a:srgbClr val="000000"/>
                </a:solidFill>
                <a:latin typeface="Calibri" panose="020F0502020204030204" pitchFamily="34" charset="0"/>
                <a:ea typeface="Karla" pitchFamily="34" charset="-122"/>
                <a:cs typeface="Calibri" panose="020F0502020204030204" pitchFamily="34" charset="0"/>
              </a:rPr>
            </a:br>
            <a:r>
              <a:rPr lang="en-US" sz="5400" dirty="0">
                <a:solidFill>
                  <a:srgbClr val="000000"/>
                </a:solidFill>
                <a:latin typeface="Calibri" panose="020F0502020204030204" pitchFamily="34" charset="0"/>
                <a:ea typeface="Karla" pitchFamily="34" charset="-122"/>
                <a:cs typeface="Calibri" panose="020F0502020204030204" pitchFamily="34" charset="0"/>
              </a:rPr>
              <a:t>The timing of this report proved to disadvantageous in demonstrating the scope of the Department’s accomplishments for the year. The Act requires the Department to submit a report to the General Assembly and Governor by September 30 of each year with data reflecting the state of the industry as of the end of the previous fiscal year.  As such, all data presented in this report was current as of June 30, 2021. Only one month later, the Department successfully issued Notices of Award for 40 Craft Grow, 32 Infuser, and 141 Transporter licenses. Additionally, the Department authorized 9 Community Colleges across the state to participate in the Community College Cannabis Vocational Pilot Program. </a:t>
            </a:r>
            <a:br>
              <a:rPr lang="en-US" sz="5400" dirty="0">
                <a:solidFill>
                  <a:srgbClr val="000000"/>
                </a:solidFill>
                <a:latin typeface="Calibri" panose="020F0502020204030204" pitchFamily="34" charset="0"/>
                <a:ea typeface="Karla" pitchFamily="34" charset="-122"/>
                <a:cs typeface="Calibri" panose="020F0502020204030204" pitchFamily="34" charset="0"/>
              </a:rPr>
            </a:br>
            <a:br>
              <a:rPr lang="en-US" sz="5400" dirty="0">
                <a:solidFill>
                  <a:srgbClr val="000000"/>
                </a:solidFill>
                <a:latin typeface="Calibri" panose="020F0502020204030204" pitchFamily="34" charset="0"/>
                <a:ea typeface="Karla" pitchFamily="34" charset="-122"/>
                <a:cs typeface="Calibri" panose="020F0502020204030204" pitchFamily="34" charset="0"/>
              </a:rPr>
            </a:br>
            <a:r>
              <a:rPr lang="en-US" sz="5400" dirty="0">
                <a:solidFill>
                  <a:srgbClr val="000000"/>
                </a:solidFill>
                <a:latin typeface="Calibri" panose="020F0502020204030204" pitchFamily="34" charset="0"/>
                <a:ea typeface="Karla" pitchFamily="34" charset="-122"/>
                <a:cs typeface="Calibri" panose="020F0502020204030204" pitchFamily="34" charset="0"/>
              </a:rPr>
              <a:t>Under state law, applicants for craft grow, infuser, and transporter licenses were not required to report demographic data such as race, gender, or age; however, 80% of applicants opted to self-report. Of the applicants who received a notification from IDOA that they are eligible for one of the 213 available licenses, 67% total reported being non-white. Regarding majority ownership, 98 applicants reported being Black owned, 19 Latinx, and 34 Black woman owned.  The Department is proud that this new generation of licensed cannabis industry leaders in education, cultivation, manufacturing, and transportation is one of the most diverse and equity-focused in any adult-use legal state, and we look forward to continuing to work with our licensees, our partners in the Legislature and at other state agencies, and the community to improve our process as we move forward together. </a:t>
            </a:r>
            <a:br>
              <a:rPr lang="en-US" sz="5400" dirty="0">
                <a:solidFill>
                  <a:srgbClr val="000000"/>
                </a:solidFill>
                <a:latin typeface="Calibri" panose="020F0502020204030204" pitchFamily="34" charset="0"/>
                <a:ea typeface="Karla" pitchFamily="34" charset="-122"/>
                <a:cs typeface="Calibri" panose="020F0502020204030204" pitchFamily="34" charset="0"/>
              </a:rPr>
            </a:br>
            <a:br>
              <a:rPr lang="en-US" sz="5400" dirty="0">
                <a:solidFill>
                  <a:srgbClr val="000000"/>
                </a:solidFill>
                <a:latin typeface="Calibri" panose="020F0502020204030204" pitchFamily="34" charset="0"/>
                <a:ea typeface="Karla" pitchFamily="34" charset="-122"/>
                <a:cs typeface="Calibri" panose="020F0502020204030204" pitchFamily="34" charset="0"/>
              </a:rPr>
            </a:br>
            <a:endParaRPr lang="en-US" sz="5400" dirty="0">
              <a:latin typeface="Calibri" panose="020F0502020204030204" pitchFamily="34" charset="0"/>
              <a:cs typeface="Calibri" panose="020F0502020204030204" pitchFamily="34" charset="0"/>
            </a:endParaRPr>
          </a:p>
        </p:txBody>
      </p:sp>
      <p:sp>
        <p:nvSpPr>
          <p:cNvPr id="17" name="TextBox 16">
            <a:extLst>
              <a:ext uri="{FF2B5EF4-FFF2-40B4-BE49-F238E27FC236}">
                <a16:creationId xmlns:a16="http://schemas.microsoft.com/office/drawing/2014/main" id="{E23DB8DA-1E96-4C23-9554-21DB79D2EC06}"/>
              </a:ext>
            </a:extLst>
          </p:cNvPr>
          <p:cNvSpPr txBox="1"/>
          <p:nvPr/>
        </p:nvSpPr>
        <p:spPr>
          <a:xfrm>
            <a:off x="49746349" y="37766114"/>
            <a:ext cx="569387" cy="923330"/>
          </a:xfrm>
          <a:prstGeom prst="rect">
            <a:avLst/>
          </a:prstGeom>
          <a:noFill/>
        </p:spPr>
        <p:txBody>
          <a:bodyPr wrap="none" rtlCol="0">
            <a:spAutoFit/>
          </a:bodyPr>
          <a:lstStyle/>
          <a:p>
            <a:fld id="{153EFBDA-7DF1-4AE1-9D9A-497C3EC8F68E}" type="slidenum">
              <a:rPr lang="en-US" sz="5400" smtClean="0"/>
              <a:t>3</a:t>
            </a:fld>
            <a:endParaRPr lang="en-US" sz="5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stretch>
            <a:fillRect/>
          </a:stretch>
        </p:blipFill>
        <p:spPr>
          <a:xfrm>
            <a:off x="0" y="0"/>
            <a:ext cx="50800000" cy="39243000"/>
          </a:xfrm>
          <a:prstGeom prst="rect">
            <a:avLst/>
          </a:prstGeom>
        </p:spPr>
      </p:pic>
      <p:pic>
        <p:nvPicPr>
          <p:cNvPr id="4" name="Object 3" descr="preencoded.png"/>
          <p:cNvPicPr>
            <a:picLocks noChangeAspect="1"/>
          </p:cNvPicPr>
          <p:nvPr/>
        </p:nvPicPr>
        <p:blipFill>
          <a:blip r:embed="rId4"/>
          <a:stretch>
            <a:fillRect/>
          </a:stretch>
        </p:blipFill>
        <p:spPr>
          <a:xfrm>
            <a:off x="0" y="0"/>
            <a:ext cx="50800000" cy="33433712"/>
          </a:xfrm>
          <a:prstGeom prst="rect">
            <a:avLst/>
          </a:prstGeom>
        </p:spPr>
      </p:pic>
      <p:pic>
        <p:nvPicPr>
          <p:cNvPr id="5" name="Object 4" descr="preencoded.png"/>
          <p:cNvPicPr>
            <a:picLocks noChangeAspect="1"/>
          </p:cNvPicPr>
          <p:nvPr/>
        </p:nvPicPr>
        <p:blipFill>
          <a:blip r:embed="rId5"/>
          <a:stretch>
            <a:fillRect/>
          </a:stretch>
        </p:blipFill>
        <p:spPr>
          <a:xfrm>
            <a:off x="8356440" y="18857576"/>
            <a:ext cx="5676515" cy="1828030"/>
          </a:xfrm>
          <a:prstGeom prst="rect">
            <a:avLst/>
          </a:prstGeom>
        </p:spPr>
      </p:pic>
      <p:pic>
        <p:nvPicPr>
          <p:cNvPr id="6" name="Object 5" descr="preencoded.png"/>
          <p:cNvPicPr>
            <a:picLocks noChangeAspect="1"/>
          </p:cNvPicPr>
          <p:nvPr/>
        </p:nvPicPr>
        <p:blipFill>
          <a:blip r:embed="rId6"/>
          <a:stretch>
            <a:fillRect/>
          </a:stretch>
        </p:blipFill>
        <p:spPr>
          <a:xfrm>
            <a:off x="13947622" y="20667027"/>
            <a:ext cx="425618" cy="9789220"/>
          </a:xfrm>
          <a:prstGeom prst="rect">
            <a:avLst/>
          </a:prstGeom>
        </p:spPr>
      </p:pic>
      <p:pic>
        <p:nvPicPr>
          <p:cNvPr id="7" name="Object 6" descr="preencoded.png"/>
          <p:cNvPicPr>
            <a:picLocks noChangeAspect="1"/>
          </p:cNvPicPr>
          <p:nvPr/>
        </p:nvPicPr>
        <p:blipFill>
          <a:blip r:embed="rId7">
            <a:duotone>
              <a:schemeClr val="accent1">
                <a:shade val="45000"/>
                <a:satMod val="135000"/>
              </a:schemeClr>
              <a:prstClr val="white"/>
            </a:duotone>
          </a:blip>
          <a:stretch>
            <a:fillRect/>
          </a:stretch>
        </p:blipFill>
        <p:spPr>
          <a:xfrm>
            <a:off x="3078788" y="18857576"/>
            <a:ext cx="5676515" cy="1828030"/>
          </a:xfrm>
          <a:prstGeom prst="rect">
            <a:avLst/>
          </a:prstGeom>
        </p:spPr>
      </p:pic>
      <p:pic>
        <p:nvPicPr>
          <p:cNvPr id="8" name="Object 7" descr="preencoded.png"/>
          <p:cNvPicPr>
            <a:picLocks noChangeAspect="1"/>
          </p:cNvPicPr>
          <p:nvPr/>
        </p:nvPicPr>
        <p:blipFill>
          <a:blip r:embed="rId8"/>
          <a:stretch>
            <a:fillRect/>
          </a:stretch>
        </p:blipFill>
        <p:spPr>
          <a:xfrm>
            <a:off x="3106334" y="9125141"/>
            <a:ext cx="425618" cy="9789220"/>
          </a:xfrm>
          <a:prstGeom prst="rect">
            <a:avLst/>
          </a:prstGeom>
        </p:spPr>
      </p:pic>
      <p:pic>
        <p:nvPicPr>
          <p:cNvPr id="9" name="Object 8" descr="preencoded.png"/>
          <p:cNvPicPr>
            <a:picLocks noChangeAspect="1"/>
          </p:cNvPicPr>
          <p:nvPr/>
        </p:nvPicPr>
        <p:blipFill>
          <a:blip r:embed="rId9">
            <a:duotone>
              <a:schemeClr val="accent1">
                <a:shade val="45000"/>
                <a:satMod val="135000"/>
              </a:schemeClr>
              <a:prstClr val="white"/>
            </a:duotone>
          </a:blip>
          <a:stretch>
            <a:fillRect/>
          </a:stretch>
        </p:blipFill>
        <p:spPr>
          <a:xfrm>
            <a:off x="14335606" y="18857576"/>
            <a:ext cx="5724621" cy="1828030"/>
          </a:xfrm>
          <a:prstGeom prst="rect">
            <a:avLst/>
          </a:prstGeom>
        </p:spPr>
      </p:pic>
      <p:pic>
        <p:nvPicPr>
          <p:cNvPr id="10" name="Object 9" descr="preencoded.png"/>
          <p:cNvPicPr>
            <a:picLocks noChangeAspect="1"/>
          </p:cNvPicPr>
          <p:nvPr/>
        </p:nvPicPr>
        <p:blipFill>
          <a:blip r:embed="rId10"/>
          <a:stretch>
            <a:fillRect/>
          </a:stretch>
        </p:blipFill>
        <p:spPr>
          <a:xfrm>
            <a:off x="14371765" y="9109623"/>
            <a:ext cx="425618" cy="9741929"/>
          </a:xfrm>
          <a:prstGeom prst="rect">
            <a:avLst/>
          </a:prstGeom>
        </p:spPr>
      </p:pic>
      <p:pic>
        <p:nvPicPr>
          <p:cNvPr id="11" name="Object 10" descr="preencoded.png"/>
          <p:cNvPicPr>
            <a:picLocks noChangeAspect="1"/>
          </p:cNvPicPr>
          <p:nvPr/>
        </p:nvPicPr>
        <p:blipFill>
          <a:blip r:embed="rId11"/>
          <a:stretch>
            <a:fillRect/>
          </a:stretch>
        </p:blipFill>
        <p:spPr>
          <a:xfrm>
            <a:off x="20012121" y="18857576"/>
            <a:ext cx="5628409" cy="1828030"/>
          </a:xfrm>
          <a:prstGeom prst="rect">
            <a:avLst/>
          </a:prstGeom>
        </p:spPr>
      </p:pic>
      <p:pic>
        <p:nvPicPr>
          <p:cNvPr id="12" name="Object 11" descr="preencoded.png"/>
          <p:cNvPicPr>
            <a:picLocks noChangeAspect="1"/>
          </p:cNvPicPr>
          <p:nvPr/>
        </p:nvPicPr>
        <p:blipFill>
          <a:blip r:embed="rId12"/>
          <a:stretch>
            <a:fillRect/>
          </a:stretch>
        </p:blipFill>
        <p:spPr>
          <a:xfrm>
            <a:off x="25270104" y="20661917"/>
            <a:ext cx="425618" cy="9789220"/>
          </a:xfrm>
          <a:prstGeom prst="rect">
            <a:avLst/>
          </a:prstGeom>
        </p:spPr>
      </p:pic>
      <p:pic>
        <p:nvPicPr>
          <p:cNvPr id="13" name="Object 12" descr="preencoded.png"/>
          <p:cNvPicPr>
            <a:picLocks noChangeAspect="1"/>
          </p:cNvPicPr>
          <p:nvPr/>
        </p:nvPicPr>
        <p:blipFill>
          <a:blip r:embed="rId13">
            <a:duotone>
              <a:schemeClr val="accent1">
                <a:shade val="45000"/>
                <a:satMod val="135000"/>
              </a:schemeClr>
              <a:prstClr val="white"/>
            </a:duotone>
          </a:blip>
          <a:stretch>
            <a:fillRect/>
          </a:stretch>
        </p:blipFill>
        <p:spPr>
          <a:xfrm>
            <a:off x="25592424" y="18857576"/>
            <a:ext cx="5676515" cy="1828030"/>
          </a:xfrm>
          <a:prstGeom prst="rect">
            <a:avLst/>
          </a:prstGeom>
        </p:spPr>
      </p:pic>
      <p:pic>
        <p:nvPicPr>
          <p:cNvPr id="14" name="Object 13" descr="preencoded.png"/>
          <p:cNvPicPr>
            <a:picLocks noChangeAspect="1"/>
          </p:cNvPicPr>
          <p:nvPr/>
        </p:nvPicPr>
        <p:blipFill>
          <a:blip r:embed="rId14"/>
          <a:stretch>
            <a:fillRect/>
          </a:stretch>
        </p:blipFill>
        <p:spPr>
          <a:xfrm>
            <a:off x="25794150" y="9125141"/>
            <a:ext cx="425618" cy="9789220"/>
          </a:xfrm>
          <a:prstGeom prst="rect">
            <a:avLst/>
          </a:prstGeom>
        </p:spPr>
      </p:pic>
      <p:pic>
        <p:nvPicPr>
          <p:cNvPr id="15" name="Object 14" descr="preencoded.png"/>
          <p:cNvPicPr>
            <a:picLocks noChangeAspect="1"/>
          </p:cNvPicPr>
          <p:nvPr/>
        </p:nvPicPr>
        <p:blipFill>
          <a:blip r:embed="rId15"/>
          <a:stretch>
            <a:fillRect/>
          </a:stretch>
        </p:blipFill>
        <p:spPr>
          <a:xfrm>
            <a:off x="31172727" y="18857576"/>
            <a:ext cx="5676515" cy="1828030"/>
          </a:xfrm>
          <a:prstGeom prst="rect">
            <a:avLst/>
          </a:prstGeom>
        </p:spPr>
      </p:pic>
      <p:pic>
        <p:nvPicPr>
          <p:cNvPr id="16" name="Object 15" descr="preencoded.png"/>
          <p:cNvPicPr>
            <a:picLocks noChangeAspect="1"/>
          </p:cNvPicPr>
          <p:nvPr/>
        </p:nvPicPr>
        <p:blipFill>
          <a:blip r:embed="rId16"/>
          <a:stretch>
            <a:fillRect/>
          </a:stretch>
        </p:blipFill>
        <p:spPr>
          <a:xfrm>
            <a:off x="36451962" y="20661917"/>
            <a:ext cx="378327" cy="9789220"/>
          </a:xfrm>
          <a:prstGeom prst="rect">
            <a:avLst/>
          </a:prstGeom>
        </p:spPr>
      </p:pic>
      <p:pic>
        <p:nvPicPr>
          <p:cNvPr id="17" name="Object 16" descr="preencoded.png"/>
          <p:cNvPicPr>
            <a:picLocks noChangeAspect="1"/>
          </p:cNvPicPr>
          <p:nvPr/>
        </p:nvPicPr>
        <p:blipFill>
          <a:blip r:embed="rId17">
            <a:duotone>
              <a:schemeClr val="accent1">
                <a:shade val="45000"/>
                <a:satMod val="135000"/>
              </a:schemeClr>
              <a:prstClr val="white"/>
            </a:duotone>
          </a:blip>
          <a:stretch>
            <a:fillRect/>
          </a:stretch>
        </p:blipFill>
        <p:spPr>
          <a:xfrm>
            <a:off x="36801136" y="18857576"/>
            <a:ext cx="5676515" cy="1828030"/>
          </a:xfrm>
          <a:prstGeom prst="rect">
            <a:avLst/>
          </a:prstGeom>
        </p:spPr>
      </p:pic>
      <p:pic>
        <p:nvPicPr>
          <p:cNvPr id="18" name="Object 17" descr="preencoded.png"/>
          <p:cNvPicPr>
            <a:picLocks noChangeAspect="1"/>
          </p:cNvPicPr>
          <p:nvPr/>
        </p:nvPicPr>
        <p:blipFill>
          <a:blip r:embed="rId18"/>
          <a:stretch>
            <a:fillRect/>
          </a:stretch>
        </p:blipFill>
        <p:spPr>
          <a:xfrm>
            <a:off x="36993561" y="9134160"/>
            <a:ext cx="425437" cy="9788832"/>
          </a:xfrm>
          <a:prstGeom prst="rect">
            <a:avLst/>
          </a:prstGeom>
        </p:spPr>
      </p:pic>
      <p:pic>
        <p:nvPicPr>
          <p:cNvPr id="19" name="Object 18" descr="preencoded.png"/>
          <p:cNvPicPr>
            <a:picLocks noChangeAspect="1"/>
          </p:cNvPicPr>
          <p:nvPr/>
        </p:nvPicPr>
        <p:blipFill>
          <a:blip r:embed="rId19"/>
          <a:stretch>
            <a:fillRect/>
          </a:stretch>
        </p:blipFill>
        <p:spPr>
          <a:xfrm>
            <a:off x="42477652" y="18857576"/>
            <a:ext cx="5676515" cy="1828030"/>
          </a:xfrm>
          <a:prstGeom prst="rect">
            <a:avLst/>
          </a:prstGeom>
        </p:spPr>
      </p:pic>
      <p:pic>
        <p:nvPicPr>
          <p:cNvPr id="20" name="Object 19" descr="preencoded.png"/>
          <p:cNvPicPr>
            <a:picLocks noChangeAspect="1"/>
          </p:cNvPicPr>
          <p:nvPr/>
        </p:nvPicPr>
        <p:blipFill>
          <a:blip r:embed="rId20"/>
          <a:stretch>
            <a:fillRect/>
          </a:stretch>
        </p:blipFill>
        <p:spPr>
          <a:xfrm>
            <a:off x="47728548" y="20678850"/>
            <a:ext cx="425618" cy="9789220"/>
          </a:xfrm>
          <a:prstGeom prst="rect">
            <a:avLst/>
          </a:prstGeom>
        </p:spPr>
      </p:pic>
      <p:pic>
        <p:nvPicPr>
          <p:cNvPr id="21" name="Object 20" descr="preencoded.png"/>
          <p:cNvPicPr>
            <a:picLocks noChangeAspect="1"/>
          </p:cNvPicPr>
          <p:nvPr/>
        </p:nvPicPr>
        <p:blipFill>
          <a:blip r:embed="rId21"/>
          <a:stretch>
            <a:fillRect/>
          </a:stretch>
        </p:blipFill>
        <p:spPr>
          <a:xfrm>
            <a:off x="2549621" y="4714394"/>
            <a:ext cx="1298864" cy="2068561"/>
          </a:xfrm>
          <a:prstGeom prst="rect">
            <a:avLst/>
          </a:prstGeom>
        </p:spPr>
      </p:pic>
      <p:pic>
        <p:nvPicPr>
          <p:cNvPr id="23" name="Object 22" descr="preencoded.png"/>
          <p:cNvPicPr>
            <a:picLocks noChangeAspect="1"/>
          </p:cNvPicPr>
          <p:nvPr/>
        </p:nvPicPr>
        <p:blipFill>
          <a:blip r:embed="rId22">
            <a:duotone>
              <a:schemeClr val="accent1">
                <a:shade val="45000"/>
                <a:satMod val="135000"/>
              </a:schemeClr>
              <a:prstClr val="white"/>
            </a:duotone>
          </a:blip>
          <a:stretch>
            <a:fillRect/>
          </a:stretch>
        </p:blipFill>
        <p:spPr>
          <a:xfrm>
            <a:off x="28535147" y="22596021"/>
            <a:ext cx="2219357" cy="2224905"/>
          </a:xfrm>
          <a:prstGeom prst="rect">
            <a:avLst/>
          </a:prstGeom>
        </p:spPr>
      </p:pic>
      <p:pic>
        <p:nvPicPr>
          <p:cNvPr id="24" name="Object 23" descr="preencoded.png"/>
          <p:cNvPicPr>
            <a:picLocks noChangeAspect="1"/>
          </p:cNvPicPr>
          <p:nvPr/>
        </p:nvPicPr>
        <p:blipFill>
          <a:blip r:embed="rId23"/>
          <a:stretch>
            <a:fillRect/>
          </a:stretch>
        </p:blipFill>
        <p:spPr>
          <a:xfrm>
            <a:off x="22289163" y="10823383"/>
            <a:ext cx="2139332" cy="2224905"/>
          </a:xfrm>
          <a:prstGeom prst="rect">
            <a:avLst/>
          </a:prstGeom>
        </p:spPr>
      </p:pic>
      <p:pic>
        <p:nvPicPr>
          <p:cNvPr id="26" name="Object 25" descr="preencoded.png"/>
          <p:cNvPicPr>
            <a:picLocks noChangeAspect="1"/>
          </p:cNvPicPr>
          <p:nvPr/>
        </p:nvPicPr>
        <p:blipFill>
          <a:blip r:embed="rId24"/>
          <a:stretch>
            <a:fillRect/>
          </a:stretch>
        </p:blipFill>
        <p:spPr>
          <a:xfrm>
            <a:off x="14904315" y="24972400"/>
            <a:ext cx="962121" cy="2260985"/>
          </a:xfrm>
          <a:prstGeom prst="rect">
            <a:avLst/>
          </a:prstGeom>
        </p:spPr>
      </p:pic>
      <p:pic>
        <p:nvPicPr>
          <p:cNvPr id="27" name="Object 26" descr="preencoded.png"/>
          <p:cNvPicPr>
            <a:picLocks noChangeAspect="1"/>
          </p:cNvPicPr>
          <p:nvPr/>
        </p:nvPicPr>
        <p:blipFill>
          <a:blip r:embed="rId25"/>
          <a:stretch>
            <a:fillRect/>
          </a:stretch>
        </p:blipFill>
        <p:spPr>
          <a:xfrm>
            <a:off x="33578033" y="28478788"/>
            <a:ext cx="2597724" cy="2020457"/>
          </a:xfrm>
          <a:prstGeom prst="rect">
            <a:avLst/>
          </a:prstGeom>
        </p:spPr>
      </p:pic>
      <p:pic>
        <p:nvPicPr>
          <p:cNvPr id="28" name="Object 27" descr="preencoded.png"/>
          <p:cNvPicPr>
            <a:picLocks noChangeAspect="1"/>
          </p:cNvPicPr>
          <p:nvPr/>
        </p:nvPicPr>
        <p:blipFill>
          <a:blip r:embed="rId26">
            <a:duotone>
              <a:schemeClr val="accent1">
                <a:shade val="45000"/>
                <a:satMod val="135000"/>
              </a:schemeClr>
              <a:prstClr val="white"/>
            </a:duotone>
          </a:blip>
          <a:stretch>
            <a:fillRect/>
          </a:stretch>
        </p:blipFill>
        <p:spPr>
          <a:xfrm>
            <a:off x="33767130" y="15178468"/>
            <a:ext cx="2219530" cy="2224905"/>
          </a:xfrm>
          <a:prstGeom prst="rect">
            <a:avLst/>
          </a:prstGeom>
        </p:spPr>
      </p:pic>
      <p:pic>
        <p:nvPicPr>
          <p:cNvPr id="29" name="Object 28" descr="preencoded.png"/>
          <p:cNvPicPr>
            <a:picLocks noChangeAspect="1"/>
          </p:cNvPicPr>
          <p:nvPr/>
        </p:nvPicPr>
        <p:blipFill>
          <a:blip r:embed="rId27">
            <a:duotone>
              <a:schemeClr val="accent1">
                <a:shade val="45000"/>
                <a:satMod val="135000"/>
              </a:schemeClr>
              <a:prstClr val="white"/>
            </a:duotone>
          </a:blip>
          <a:stretch>
            <a:fillRect/>
          </a:stretch>
        </p:blipFill>
        <p:spPr>
          <a:xfrm>
            <a:off x="37864775" y="12191030"/>
            <a:ext cx="2224905" cy="2224905"/>
          </a:xfrm>
          <a:prstGeom prst="rect">
            <a:avLst/>
          </a:prstGeom>
        </p:spPr>
      </p:pic>
      <p:sp>
        <p:nvSpPr>
          <p:cNvPr id="31" name="Object 30"/>
          <p:cNvSpPr txBox="1"/>
          <p:nvPr/>
        </p:nvSpPr>
        <p:spPr>
          <a:xfrm>
            <a:off x="8621457" y="19239732"/>
            <a:ext cx="5431536" cy="868601"/>
          </a:xfrm>
          <a:prstGeom prst="rect">
            <a:avLst/>
          </a:prstGeom>
          <a:noFill/>
        </p:spPr>
        <p:txBody>
          <a:bodyPr wrap="square" rtlCol="0" anchor="ctr"/>
          <a:lstStyle/>
          <a:p>
            <a:pPr algn="ctr">
              <a:buNone/>
            </a:pPr>
            <a:r>
              <a:rPr lang="en-US" sz="5400" b="1" dirty="0">
                <a:solidFill>
                  <a:srgbClr val="FFFFFF"/>
                </a:solidFill>
                <a:latin typeface="Calibri" panose="020F0502020204030204" pitchFamily="34" charset="0"/>
                <a:ea typeface="Karla" pitchFamily="34" charset="-122"/>
                <a:cs typeface="Calibri" panose="020F0502020204030204" pitchFamily="34" charset="0"/>
              </a:rPr>
              <a:t>JUL 20’ – SEP 20’</a:t>
            </a:r>
          </a:p>
        </p:txBody>
      </p:sp>
      <p:sp>
        <p:nvSpPr>
          <p:cNvPr id="32" name="Object 31"/>
          <p:cNvSpPr txBox="1"/>
          <p:nvPr/>
        </p:nvSpPr>
        <p:spPr>
          <a:xfrm>
            <a:off x="3560770" y="19434848"/>
            <a:ext cx="4847319" cy="673485"/>
          </a:xfrm>
          <a:prstGeom prst="rect">
            <a:avLst/>
          </a:prstGeom>
          <a:noFill/>
        </p:spPr>
        <p:txBody>
          <a:bodyPr wrap="square" rtlCol="0" anchor="ctr"/>
          <a:lstStyle/>
          <a:p>
            <a:pPr algn="ctr">
              <a:buNone/>
            </a:pPr>
            <a:r>
              <a:rPr lang="en-US" sz="6400" b="1" dirty="0">
                <a:solidFill>
                  <a:srgbClr val="FFFFFF"/>
                </a:solidFill>
                <a:latin typeface="Calibri" panose="020F0502020204030204" pitchFamily="34" charset="0"/>
                <a:ea typeface="Karla" pitchFamily="34" charset="-122"/>
                <a:cs typeface="Calibri" panose="020F0502020204030204" pitchFamily="34" charset="0"/>
              </a:rPr>
              <a:t>QUARTER 1</a:t>
            </a:r>
            <a:endParaRPr lang="en-US" dirty="0">
              <a:latin typeface="Calibri" panose="020F0502020204030204" pitchFamily="34" charset="0"/>
              <a:cs typeface="Calibri" panose="020F0502020204030204" pitchFamily="34" charset="0"/>
            </a:endParaRPr>
          </a:p>
        </p:txBody>
      </p:sp>
      <p:sp>
        <p:nvSpPr>
          <p:cNvPr id="33" name="Object 32"/>
          <p:cNvSpPr txBox="1"/>
          <p:nvPr/>
        </p:nvSpPr>
        <p:spPr>
          <a:xfrm>
            <a:off x="14826201" y="19434848"/>
            <a:ext cx="4847319" cy="673485"/>
          </a:xfrm>
          <a:prstGeom prst="rect">
            <a:avLst/>
          </a:prstGeom>
          <a:noFill/>
        </p:spPr>
        <p:txBody>
          <a:bodyPr wrap="square" rtlCol="0" anchor="ctr"/>
          <a:lstStyle/>
          <a:p>
            <a:pPr algn="ctr">
              <a:buNone/>
            </a:pPr>
            <a:r>
              <a:rPr lang="en-US" sz="6000" b="1" dirty="0">
                <a:solidFill>
                  <a:srgbClr val="FFFFFF"/>
                </a:solidFill>
                <a:latin typeface="Calibri" panose="020F0502020204030204" pitchFamily="34" charset="0"/>
                <a:ea typeface="Karla" pitchFamily="34" charset="-122"/>
                <a:cs typeface="Calibri" panose="020F0502020204030204" pitchFamily="34" charset="0"/>
              </a:rPr>
              <a:t>QUARTER 2</a:t>
            </a:r>
            <a:endParaRPr lang="en-US" dirty="0">
              <a:latin typeface="Calibri" panose="020F0502020204030204" pitchFamily="34" charset="0"/>
              <a:cs typeface="Calibri" panose="020F0502020204030204" pitchFamily="34" charset="0"/>
            </a:endParaRPr>
          </a:p>
        </p:txBody>
      </p:sp>
      <p:sp>
        <p:nvSpPr>
          <p:cNvPr id="34" name="Object 33"/>
          <p:cNvSpPr txBox="1"/>
          <p:nvPr/>
        </p:nvSpPr>
        <p:spPr>
          <a:xfrm>
            <a:off x="20060227" y="19048654"/>
            <a:ext cx="5580303" cy="1422185"/>
          </a:xfrm>
          <a:prstGeom prst="rect">
            <a:avLst/>
          </a:prstGeom>
          <a:noFill/>
        </p:spPr>
        <p:txBody>
          <a:bodyPr wrap="square" rtlCol="0" anchor="ctr"/>
          <a:lstStyle/>
          <a:p>
            <a:pPr algn="ctr">
              <a:buNone/>
            </a:pPr>
            <a:r>
              <a:rPr lang="en-US" sz="4800" b="1" dirty="0">
                <a:solidFill>
                  <a:srgbClr val="FFFFFF"/>
                </a:solidFill>
                <a:latin typeface="Calibri" panose="020F0502020204030204" pitchFamily="34" charset="0"/>
                <a:ea typeface="Karla" pitchFamily="34" charset="-122"/>
                <a:cs typeface="Calibri" panose="020F0502020204030204" pitchFamily="34" charset="0"/>
              </a:rPr>
              <a:t>OCT 20’ – DEC 20’</a:t>
            </a:r>
          </a:p>
        </p:txBody>
      </p:sp>
      <p:sp>
        <p:nvSpPr>
          <p:cNvPr id="35" name="Object 34"/>
          <p:cNvSpPr txBox="1"/>
          <p:nvPr/>
        </p:nvSpPr>
        <p:spPr>
          <a:xfrm>
            <a:off x="26025379" y="19434848"/>
            <a:ext cx="4847319" cy="673485"/>
          </a:xfrm>
          <a:prstGeom prst="rect">
            <a:avLst/>
          </a:prstGeom>
          <a:noFill/>
        </p:spPr>
        <p:txBody>
          <a:bodyPr wrap="square" rtlCol="0" anchor="ctr"/>
          <a:lstStyle/>
          <a:p>
            <a:pPr algn="ctr">
              <a:buNone/>
            </a:pPr>
            <a:r>
              <a:rPr lang="en-US" sz="6400" b="1" dirty="0">
                <a:solidFill>
                  <a:srgbClr val="FFFFFF"/>
                </a:solidFill>
                <a:latin typeface="Calibri" panose="020F0502020204030204" pitchFamily="34" charset="0"/>
                <a:ea typeface="Karla" pitchFamily="34" charset="-122"/>
                <a:cs typeface="Calibri" panose="020F0502020204030204" pitchFamily="34" charset="0"/>
              </a:rPr>
              <a:t>QUARTER 3</a:t>
            </a:r>
            <a:endParaRPr lang="en-US" sz="6600" dirty="0">
              <a:latin typeface="Calibri" panose="020F0502020204030204" pitchFamily="34" charset="0"/>
              <a:cs typeface="Calibri" panose="020F0502020204030204" pitchFamily="34" charset="0"/>
            </a:endParaRPr>
          </a:p>
        </p:txBody>
      </p:sp>
      <p:sp>
        <p:nvSpPr>
          <p:cNvPr id="36" name="Object 35"/>
          <p:cNvSpPr txBox="1"/>
          <p:nvPr/>
        </p:nvSpPr>
        <p:spPr>
          <a:xfrm>
            <a:off x="31317045" y="19048654"/>
            <a:ext cx="5428899" cy="1422185"/>
          </a:xfrm>
          <a:prstGeom prst="rect">
            <a:avLst/>
          </a:prstGeom>
          <a:noFill/>
        </p:spPr>
        <p:txBody>
          <a:bodyPr wrap="square" rtlCol="0" anchor="ctr"/>
          <a:lstStyle/>
          <a:p>
            <a:pPr algn="ctr">
              <a:buNone/>
            </a:pPr>
            <a:r>
              <a:rPr lang="en-US" sz="5000" b="1" dirty="0">
                <a:solidFill>
                  <a:srgbClr val="FFFFFF"/>
                </a:solidFill>
                <a:latin typeface="Calibri" panose="020F0502020204030204" pitchFamily="34" charset="0"/>
                <a:ea typeface="Karla" pitchFamily="34" charset="-122"/>
                <a:cs typeface="Calibri" panose="020F0502020204030204" pitchFamily="34" charset="0"/>
              </a:rPr>
              <a:t>JAN 21’ – MAR 21’ </a:t>
            </a:r>
            <a:endParaRPr lang="en-US" sz="5000" dirty="0">
              <a:latin typeface="Calibri" panose="020F0502020204030204" pitchFamily="34" charset="0"/>
              <a:cs typeface="Calibri" panose="020F0502020204030204" pitchFamily="34" charset="0"/>
            </a:endParaRPr>
          </a:p>
        </p:txBody>
      </p:sp>
      <p:sp>
        <p:nvSpPr>
          <p:cNvPr id="37" name="Object 36"/>
          <p:cNvSpPr txBox="1"/>
          <p:nvPr/>
        </p:nvSpPr>
        <p:spPr>
          <a:xfrm>
            <a:off x="37234091" y="19434848"/>
            <a:ext cx="4895792" cy="673485"/>
          </a:xfrm>
          <a:prstGeom prst="rect">
            <a:avLst/>
          </a:prstGeom>
          <a:noFill/>
        </p:spPr>
        <p:txBody>
          <a:bodyPr wrap="square" rtlCol="0" anchor="ctr"/>
          <a:lstStyle/>
          <a:p>
            <a:pPr algn="ctr">
              <a:buNone/>
            </a:pPr>
            <a:r>
              <a:rPr lang="en-US" sz="6400" b="1" dirty="0">
                <a:solidFill>
                  <a:srgbClr val="FFFFFF"/>
                </a:solidFill>
                <a:latin typeface="Calibri" panose="020F0502020204030204" pitchFamily="34" charset="0"/>
                <a:ea typeface="Karla" pitchFamily="34" charset="-122"/>
                <a:cs typeface="Calibri" panose="020F0502020204030204" pitchFamily="34" charset="0"/>
              </a:rPr>
              <a:t>QUARTER 4</a:t>
            </a:r>
            <a:endParaRPr lang="en-US" sz="6600" dirty="0">
              <a:latin typeface="Calibri" panose="020F0502020204030204" pitchFamily="34" charset="0"/>
              <a:cs typeface="Calibri" panose="020F0502020204030204" pitchFamily="34" charset="0"/>
            </a:endParaRPr>
          </a:p>
        </p:txBody>
      </p:sp>
      <p:sp>
        <p:nvSpPr>
          <p:cNvPr id="38" name="Object 37"/>
          <p:cNvSpPr txBox="1"/>
          <p:nvPr/>
        </p:nvSpPr>
        <p:spPr>
          <a:xfrm>
            <a:off x="42910606" y="19434848"/>
            <a:ext cx="4847319" cy="673485"/>
          </a:xfrm>
          <a:prstGeom prst="rect">
            <a:avLst/>
          </a:prstGeom>
          <a:noFill/>
        </p:spPr>
        <p:txBody>
          <a:bodyPr wrap="square" rtlCol="0" anchor="ctr"/>
          <a:lstStyle/>
          <a:p>
            <a:pPr algn="ctr">
              <a:buNone/>
            </a:pPr>
            <a:r>
              <a:rPr lang="en-US" sz="4800" b="1" dirty="0">
                <a:solidFill>
                  <a:srgbClr val="FFFFFF"/>
                </a:solidFill>
                <a:latin typeface="Calibri" panose="020F0502020204030204" pitchFamily="34" charset="0"/>
                <a:ea typeface="Karla" pitchFamily="34" charset="-122"/>
                <a:cs typeface="Calibri" panose="020F0502020204030204" pitchFamily="34" charset="0"/>
              </a:rPr>
              <a:t>APR 21’ - JUN 21’</a:t>
            </a:r>
            <a:endParaRPr lang="en-US" sz="1200" dirty="0">
              <a:latin typeface="Calibri" panose="020F0502020204030204" pitchFamily="34" charset="0"/>
              <a:cs typeface="Calibri" panose="020F0502020204030204" pitchFamily="34" charset="0"/>
            </a:endParaRPr>
          </a:p>
        </p:txBody>
      </p:sp>
      <p:sp>
        <p:nvSpPr>
          <p:cNvPr id="39" name="Object 38"/>
          <p:cNvSpPr txBox="1"/>
          <p:nvPr/>
        </p:nvSpPr>
        <p:spPr>
          <a:xfrm>
            <a:off x="4858712" y="4730429"/>
            <a:ext cx="21449290" cy="2068561"/>
          </a:xfrm>
          <a:prstGeom prst="rect">
            <a:avLst/>
          </a:prstGeom>
          <a:noFill/>
        </p:spPr>
        <p:txBody>
          <a:bodyPr wrap="square" rtlCol="0" anchor="ctr"/>
          <a:lstStyle/>
          <a:p>
            <a:pPr>
              <a:buNone/>
            </a:pPr>
            <a:r>
              <a:rPr lang="en-US" sz="15200" b="1" dirty="0">
                <a:solidFill>
                  <a:srgbClr val="000000"/>
                </a:solidFill>
                <a:latin typeface="Calibri" panose="020F0502020204030204" pitchFamily="34" charset="0"/>
                <a:ea typeface="Karla" pitchFamily="34" charset="-122"/>
                <a:cs typeface="Calibri" panose="020F0502020204030204" pitchFamily="34" charset="0"/>
              </a:rPr>
              <a:t>FY21 Accomplishments</a:t>
            </a:r>
            <a:endParaRPr lang="en-US" dirty="0">
              <a:latin typeface="Calibri" panose="020F0502020204030204" pitchFamily="34" charset="0"/>
              <a:cs typeface="Calibri" panose="020F0502020204030204" pitchFamily="34" charset="0"/>
            </a:endParaRPr>
          </a:p>
        </p:txBody>
      </p:sp>
      <p:sp>
        <p:nvSpPr>
          <p:cNvPr id="40" name="Object 39"/>
          <p:cNvSpPr txBox="1"/>
          <p:nvPr/>
        </p:nvSpPr>
        <p:spPr>
          <a:xfrm>
            <a:off x="3395727" y="35504965"/>
            <a:ext cx="40297244" cy="577273"/>
          </a:xfrm>
          <a:prstGeom prst="rect">
            <a:avLst/>
          </a:prstGeom>
          <a:noFill/>
        </p:spPr>
        <p:txBody>
          <a:bodyPr wrap="square" rtlCol="0" anchor="ctr"/>
          <a:lstStyle/>
          <a:p>
            <a:pPr lvl="0"/>
            <a:r>
              <a:rPr lang="en-US" sz="5700" b="1" dirty="0">
                <a:solidFill>
                  <a:srgbClr val="FFFFFF"/>
                </a:solidFill>
                <a:latin typeface="Calibri" panose="020F0502020204030204" pitchFamily="34" charset="0"/>
                <a:ea typeface="Karla" pitchFamily="34" charset="-122"/>
                <a:cs typeface="Calibri" panose="020F0502020204030204" pitchFamily="34" charset="0"/>
              </a:rPr>
              <a:t>Department of Agriculture </a:t>
            </a:r>
            <a:r>
              <a:rPr lang="en-US" sz="5700" dirty="0">
                <a:solidFill>
                  <a:srgbClr val="FFFFFF"/>
                </a:solidFill>
                <a:latin typeface="Calibri" panose="020F0502020204030204" pitchFamily="34" charset="0"/>
                <a:ea typeface="Karla" pitchFamily="34" charset="-122"/>
                <a:cs typeface="Calibri" panose="020F0502020204030204" pitchFamily="34" charset="0"/>
              </a:rPr>
              <a:t>// Cannabis Annual Report 2021 // FY21 Accomplishments</a:t>
            </a:r>
          </a:p>
          <a:p>
            <a:pPr lvl="0"/>
            <a:endParaRPr lang="en-US" dirty="0">
              <a:solidFill>
                <a:prstClr val="black"/>
              </a:solidFill>
              <a:latin typeface="Calibri" panose="020F0502020204030204" pitchFamily="34" charset="0"/>
              <a:cs typeface="Calibri" panose="020F0502020204030204" pitchFamily="34" charset="0"/>
            </a:endParaRPr>
          </a:p>
        </p:txBody>
      </p:sp>
      <p:sp>
        <p:nvSpPr>
          <p:cNvPr id="41" name="Object 40"/>
          <p:cNvSpPr txBox="1"/>
          <p:nvPr/>
        </p:nvSpPr>
        <p:spPr>
          <a:xfrm>
            <a:off x="3280455" y="23658162"/>
            <a:ext cx="9960360" cy="3260503"/>
          </a:xfrm>
          <a:prstGeom prst="rect">
            <a:avLst/>
          </a:prstGeom>
          <a:noFill/>
        </p:spPr>
        <p:txBody>
          <a:bodyPr wrap="square" rtlCol="0" anchor="ctr"/>
          <a:lstStyle/>
          <a:p>
            <a:pPr algn="r">
              <a:lnSpc>
                <a:spcPts val="6900"/>
              </a:lnSpc>
              <a:buNone/>
            </a:pPr>
            <a:r>
              <a:rPr lang="en-US" sz="4800" b="1" dirty="0">
                <a:latin typeface="Calibri" panose="020F0502020204030204" pitchFamily="34" charset="0"/>
                <a:cs typeface="Calibri" panose="020F0502020204030204" pitchFamily="34" charset="0"/>
              </a:rPr>
              <a:t>09/01/20</a:t>
            </a:r>
            <a:br>
              <a:rPr lang="en-US" sz="4800" dirty="0">
                <a:latin typeface="Calibri" panose="020F0502020204030204" pitchFamily="34" charset="0"/>
                <a:cs typeface="Calibri" panose="020F0502020204030204" pitchFamily="34" charset="0"/>
              </a:rPr>
            </a:br>
            <a:r>
              <a:rPr lang="en-US" sz="4800" dirty="0">
                <a:latin typeface="Calibri" panose="020F0502020204030204" pitchFamily="34" charset="0"/>
                <a:cs typeface="Calibri" panose="020F0502020204030204" pitchFamily="34" charset="0"/>
              </a:rPr>
              <a:t>Implemented new regulatory structure, transitioned from Bureau of Medicinal Plants to Division of Cannabis and Hemp Regulation. </a:t>
            </a:r>
            <a:br>
              <a:rPr lang="en-US" sz="4800" dirty="0">
                <a:latin typeface="Calibri" panose="020F0502020204030204" pitchFamily="34" charset="0"/>
                <a:cs typeface="Calibri" panose="020F0502020204030204" pitchFamily="34" charset="0"/>
              </a:rPr>
            </a:br>
            <a:br>
              <a:rPr lang="en-US" sz="4800" dirty="0">
                <a:latin typeface="Calibri" panose="020F0502020204030204" pitchFamily="34" charset="0"/>
                <a:cs typeface="Calibri" panose="020F0502020204030204" pitchFamily="34" charset="0"/>
              </a:rPr>
            </a:br>
            <a:br>
              <a:rPr lang="en-US" sz="4800" dirty="0">
                <a:latin typeface="Calibri" panose="020F0502020204030204" pitchFamily="34" charset="0"/>
                <a:cs typeface="Calibri" panose="020F0502020204030204" pitchFamily="34" charset="0"/>
              </a:rPr>
            </a:br>
            <a:br>
              <a:rPr lang="en-US" sz="4800" dirty="0">
                <a:latin typeface="Calibri" panose="020F0502020204030204" pitchFamily="34" charset="0"/>
                <a:cs typeface="Calibri" panose="020F0502020204030204" pitchFamily="34" charset="0"/>
              </a:rPr>
            </a:br>
            <a:r>
              <a:rPr lang="en-US" sz="4800" b="1" dirty="0">
                <a:latin typeface="Calibri" panose="020F0502020204030204" pitchFamily="34" charset="0"/>
                <a:cs typeface="Calibri" panose="020F0502020204030204" pitchFamily="34" charset="0"/>
              </a:rPr>
              <a:t>09/02/20</a:t>
            </a:r>
            <a:r>
              <a:rPr lang="en-US" sz="4800" dirty="0">
                <a:latin typeface="Calibri" panose="020F0502020204030204" pitchFamily="34" charset="0"/>
                <a:cs typeface="Calibri" panose="020F0502020204030204" pitchFamily="34" charset="0"/>
              </a:rPr>
              <a:t> </a:t>
            </a:r>
            <a:br>
              <a:rPr lang="en-US" sz="4800" dirty="0">
                <a:latin typeface="Calibri" panose="020F0502020204030204" pitchFamily="34" charset="0"/>
                <a:cs typeface="Calibri" panose="020F0502020204030204" pitchFamily="34" charset="0"/>
              </a:rPr>
            </a:br>
            <a:r>
              <a:rPr lang="en-US" sz="4800" dirty="0">
                <a:latin typeface="Calibri" panose="020F0502020204030204" pitchFamily="34" charset="0"/>
                <a:cs typeface="Calibri" panose="020F0502020204030204" pitchFamily="34" charset="0"/>
              </a:rPr>
              <a:t>New Division Manager start date. </a:t>
            </a:r>
            <a:endParaRPr lang="en-US" sz="4800" dirty="0">
              <a:solidFill>
                <a:srgbClr val="000000"/>
              </a:solidFill>
              <a:latin typeface="Calibri" panose="020F0502020204030204" pitchFamily="34" charset="0"/>
              <a:ea typeface="Karla" pitchFamily="34" charset="-122"/>
              <a:cs typeface="Calibri" panose="020F0502020204030204" pitchFamily="34" charset="0"/>
            </a:endParaRPr>
          </a:p>
        </p:txBody>
      </p:sp>
      <p:sp>
        <p:nvSpPr>
          <p:cNvPr id="42" name="Object 41"/>
          <p:cNvSpPr txBox="1"/>
          <p:nvPr/>
        </p:nvSpPr>
        <p:spPr>
          <a:xfrm>
            <a:off x="3670263" y="13982534"/>
            <a:ext cx="11134431" cy="1828030"/>
          </a:xfrm>
          <a:prstGeom prst="rect">
            <a:avLst/>
          </a:prstGeom>
          <a:noFill/>
        </p:spPr>
        <p:txBody>
          <a:bodyPr wrap="square" rtlCol="0" anchor="ctr"/>
          <a:lstStyle/>
          <a:p>
            <a:pPr>
              <a:lnSpc>
                <a:spcPts val="6900"/>
              </a:lnSpc>
              <a:buNone/>
            </a:pPr>
            <a:r>
              <a:rPr lang="en-US" sz="4800" b="1" dirty="0">
                <a:latin typeface="Calibri" panose="020F0502020204030204" pitchFamily="34" charset="0"/>
                <a:cs typeface="Calibri" panose="020F0502020204030204" pitchFamily="34" charset="0"/>
              </a:rPr>
              <a:t>07/10/20</a:t>
            </a:r>
            <a:br>
              <a:rPr lang="en-US" sz="4800" dirty="0">
                <a:latin typeface="Calibri" panose="020F0502020204030204" pitchFamily="34" charset="0"/>
                <a:cs typeface="Calibri" panose="020F0502020204030204" pitchFamily="34" charset="0"/>
              </a:rPr>
            </a:br>
            <a:r>
              <a:rPr lang="en-US" sz="4800" dirty="0">
                <a:latin typeface="Calibri" panose="020F0502020204030204" pitchFamily="34" charset="0"/>
                <a:cs typeface="Calibri" panose="020F0502020204030204" pitchFamily="34" charset="0"/>
              </a:rPr>
              <a:t>Issued first deficiency round to applicants for Craft Grow, Infuser, and Transportation licenses. </a:t>
            </a:r>
            <a:br>
              <a:rPr lang="en-US" sz="4800" dirty="0">
                <a:latin typeface="Calibri" panose="020F0502020204030204" pitchFamily="34" charset="0"/>
                <a:cs typeface="Calibri" panose="020F0502020204030204" pitchFamily="34" charset="0"/>
              </a:rPr>
            </a:br>
            <a:br>
              <a:rPr lang="en-US" sz="4800" dirty="0">
                <a:latin typeface="Calibri" panose="020F0502020204030204" pitchFamily="34" charset="0"/>
                <a:cs typeface="Calibri" panose="020F0502020204030204" pitchFamily="34" charset="0"/>
              </a:rPr>
            </a:br>
            <a:r>
              <a:rPr lang="en-US" sz="4800" b="1" dirty="0">
                <a:latin typeface="Calibri" panose="020F0502020204030204" pitchFamily="34" charset="0"/>
                <a:cs typeface="Calibri" panose="020F0502020204030204" pitchFamily="34" charset="0"/>
              </a:rPr>
              <a:t>08/06/20</a:t>
            </a:r>
            <a:br>
              <a:rPr lang="en-US" sz="4800" dirty="0">
                <a:latin typeface="Calibri" panose="020F0502020204030204" pitchFamily="34" charset="0"/>
                <a:cs typeface="Calibri" panose="020F0502020204030204" pitchFamily="34" charset="0"/>
              </a:rPr>
            </a:br>
            <a:r>
              <a:rPr lang="en-US" sz="4800" dirty="0">
                <a:latin typeface="Calibri" panose="020F0502020204030204" pitchFamily="34" charset="0"/>
                <a:cs typeface="Calibri" panose="020F0502020204030204" pitchFamily="34" charset="0"/>
              </a:rPr>
              <a:t>Issued second deficiency round to applicants for Craft Grow, Infuser, and Transportation licenses.</a:t>
            </a:r>
            <a:br>
              <a:rPr lang="en-US" sz="4800" dirty="0">
                <a:latin typeface="Calibri" panose="020F0502020204030204" pitchFamily="34" charset="0"/>
                <a:cs typeface="Calibri" panose="020F0502020204030204" pitchFamily="34" charset="0"/>
              </a:rPr>
            </a:br>
            <a:br>
              <a:rPr lang="en-US" sz="4800" dirty="0">
                <a:latin typeface="Calibri" panose="020F0502020204030204" pitchFamily="34" charset="0"/>
                <a:cs typeface="Calibri" panose="020F0502020204030204" pitchFamily="34" charset="0"/>
              </a:rPr>
            </a:br>
            <a:br>
              <a:rPr lang="en-US" sz="4800" dirty="0">
                <a:latin typeface="Calibri" panose="020F0502020204030204" pitchFamily="34" charset="0"/>
                <a:cs typeface="Calibri" panose="020F0502020204030204" pitchFamily="34" charset="0"/>
              </a:rPr>
            </a:br>
            <a:r>
              <a:rPr lang="en-US" sz="4800" dirty="0">
                <a:latin typeface="Calibri" panose="020F0502020204030204" pitchFamily="34" charset="0"/>
                <a:cs typeface="Calibri" panose="020F0502020204030204" pitchFamily="34" charset="0"/>
              </a:rPr>
              <a:t>.</a:t>
            </a:r>
            <a:br>
              <a:rPr lang="en-US" sz="4800" dirty="0">
                <a:latin typeface="Calibri" panose="020F0502020204030204" pitchFamily="34" charset="0"/>
                <a:cs typeface="Calibri" panose="020F0502020204030204" pitchFamily="34" charset="0"/>
              </a:rPr>
            </a:br>
            <a:br>
              <a:rPr lang="en-US" sz="4800" dirty="0">
                <a:latin typeface="Calibri" panose="020F0502020204030204" pitchFamily="34" charset="0"/>
                <a:cs typeface="Calibri" panose="020F0502020204030204" pitchFamily="34" charset="0"/>
              </a:rPr>
            </a:br>
            <a:endParaRPr lang="en-US" sz="4800" dirty="0">
              <a:latin typeface="Calibri" panose="020F0502020204030204" pitchFamily="34" charset="0"/>
              <a:cs typeface="Calibri" panose="020F0502020204030204" pitchFamily="34" charset="0"/>
            </a:endParaRPr>
          </a:p>
        </p:txBody>
      </p:sp>
      <p:sp>
        <p:nvSpPr>
          <p:cNvPr id="43" name="Object 42"/>
          <p:cNvSpPr txBox="1"/>
          <p:nvPr/>
        </p:nvSpPr>
        <p:spPr>
          <a:xfrm>
            <a:off x="15290221" y="12940114"/>
            <a:ext cx="9738471" cy="1828030"/>
          </a:xfrm>
          <a:prstGeom prst="rect">
            <a:avLst/>
          </a:prstGeom>
          <a:noFill/>
        </p:spPr>
        <p:txBody>
          <a:bodyPr wrap="square" rtlCol="0" anchor="ctr"/>
          <a:lstStyle/>
          <a:p>
            <a:pPr>
              <a:lnSpc>
                <a:spcPts val="6900"/>
              </a:lnSpc>
              <a:buNone/>
            </a:pPr>
            <a:br>
              <a:rPr lang="en-US" sz="5400" dirty="0">
                <a:latin typeface="Calibri" panose="020F0502020204030204" pitchFamily="34" charset="0"/>
                <a:cs typeface="Calibri" panose="020F0502020204030204" pitchFamily="34" charset="0"/>
              </a:rPr>
            </a:br>
            <a:br>
              <a:rPr lang="en-US" sz="5400" dirty="0">
                <a:latin typeface="Calibri" panose="020F0502020204030204" pitchFamily="34" charset="0"/>
                <a:cs typeface="Calibri" panose="020F0502020204030204" pitchFamily="34" charset="0"/>
              </a:rPr>
            </a:br>
            <a:r>
              <a:rPr lang="en-US" sz="5400" b="1" dirty="0">
                <a:latin typeface="Calibri" panose="020F0502020204030204" pitchFamily="34" charset="0"/>
                <a:cs typeface="Calibri" panose="020F0502020204030204" pitchFamily="34" charset="0"/>
              </a:rPr>
              <a:t>10/31/20</a:t>
            </a:r>
            <a:br>
              <a:rPr lang="en-US" sz="5400" dirty="0">
                <a:latin typeface="Calibri" panose="020F0502020204030204" pitchFamily="34" charset="0"/>
                <a:cs typeface="Calibri" panose="020F0502020204030204" pitchFamily="34" charset="0"/>
              </a:rPr>
            </a:br>
            <a:r>
              <a:rPr lang="en-US" sz="5400" dirty="0">
                <a:latin typeface="Calibri" panose="020F0502020204030204" pitchFamily="34" charset="0"/>
                <a:cs typeface="Calibri" panose="020F0502020204030204" pitchFamily="34" charset="0"/>
              </a:rPr>
              <a:t>Closed application period for Community College Cannabis Vocational Pilot Program</a:t>
            </a:r>
          </a:p>
        </p:txBody>
      </p:sp>
      <p:sp>
        <p:nvSpPr>
          <p:cNvPr id="44" name="Object 43"/>
          <p:cNvSpPr txBox="1"/>
          <p:nvPr/>
        </p:nvSpPr>
        <p:spPr>
          <a:xfrm>
            <a:off x="15159298" y="23248571"/>
            <a:ext cx="9960358" cy="2742045"/>
          </a:xfrm>
          <a:prstGeom prst="rect">
            <a:avLst/>
          </a:prstGeom>
          <a:noFill/>
        </p:spPr>
        <p:txBody>
          <a:bodyPr wrap="square" rtlCol="0" anchor="ctr"/>
          <a:lstStyle/>
          <a:p>
            <a:pPr algn="r">
              <a:lnSpc>
                <a:spcPts val="6900"/>
              </a:lnSpc>
              <a:buNone/>
            </a:pPr>
            <a:r>
              <a:rPr lang="en-US" sz="5300" dirty="0">
                <a:solidFill>
                  <a:srgbClr val="000000"/>
                </a:solidFill>
                <a:latin typeface="Calibri" panose="020F0502020204030204" pitchFamily="34" charset="0"/>
                <a:ea typeface="Karla" pitchFamily="34" charset="-122"/>
                <a:cs typeface="Calibri" panose="020F0502020204030204" pitchFamily="34" charset="0"/>
              </a:rPr>
              <a:t>First meeting of the Legislative Cannabis Working Group</a:t>
            </a:r>
            <a:br>
              <a:rPr lang="en-US" sz="5300" dirty="0">
                <a:solidFill>
                  <a:srgbClr val="000000"/>
                </a:solidFill>
                <a:latin typeface="Calibri" panose="020F0502020204030204" pitchFamily="34" charset="0"/>
                <a:ea typeface="Karla" pitchFamily="34" charset="-122"/>
                <a:cs typeface="Calibri" panose="020F0502020204030204" pitchFamily="34" charset="0"/>
              </a:rPr>
            </a:br>
            <a:br>
              <a:rPr lang="en-US" sz="5300" dirty="0">
                <a:solidFill>
                  <a:srgbClr val="000000"/>
                </a:solidFill>
                <a:latin typeface="Calibri" panose="020F0502020204030204" pitchFamily="34" charset="0"/>
                <a:ea typeface="Karla" pitchFamily="34" charset="-122"/>
                <a:cs typeface="Calibri" panose="020F0502020204030204" pitchFamily="34" charset="0"/>
              </a:rPr>
            </a:br>
            <a:r>
              <a:rPr lang="en-US" sz="5300" b="1" dirty="0">
                <a:solidFill>
                  <a:srgbClr val="000000"/>
                </a:solidFill>
                <a:latin typeface="Calibri" panose="020F0502020204030204" pitchFamily="34" charset="0"/>
                <a:ea typeface="Karla" pitchFamily="34" charset="-122"/>
                <a:cs typeface="Calibri" panose="020F0502020204030204" pitchFamily="34" charset="0"/>
              </a:rPr>
              <a:t>12/03/20</a:t>
            </a:r>
            <a:br>
              <a:rPr lang="en-US" sz="5300" b="1" dirty="0">
                <a:solidFill>
                  <a:srgbClr val="000000"/>
                </a:solidFill>
                <a:latin typeface="Calibri" panose="020F0502020204030204" pitchFamily="34" charset="0"/>
                <a:ea typeface="Karla" pitchFamily="34" charset="-122"/>
                <a:cs typeface="Calibri" panose="020F0502020204030204" pitchFamily="34" charset="0"/>
              </a:rPr>
            </a:br>
            <a:r>
              <a:rPr lang="en-US" sz="5300" dirty="0">
                <a:solidFill>
                  <a:srgbClr val="000000"/>
                </a:solidFill>
                <a:latin typeface="Calibri" panose="020F0502020204030204" pitchFamily="34" charset="0"/>
                <a:ea typeface="Karla" pitchFamily="34" charset="-122"/>
                <a:cs typeface="Calibri" panose="020F0502020204030204" pitchFamily="34" charset="0"/>
              </a:rPr>
              <a:t>Executed contract with new licensing software, Complia, to create more efficient and user-friendly cyber interface  </a:t>
            </a:r>
            <a:endParaRPr lang="en-US" sz="5400" dirty="0">
              <a:latin typeface="Calibri" panose="020F0502020204030204" pitchFamily="34" charset="0"/>
              <a:cs typeface="Calibri" panose="020F0502020204030204" pitchFamily="34" charset="0"/>
            </a:endParaRPr>
          </a:p>
        </p:txBody>
      </p:sp>
      <p:sp>
        <p:nvSpPr>
          <p:cNvPr id="45" name="Object 44"/>
          <p:cNvSpPr txBox="1"/>
          <p:nvPr/>
        </p:nvSpPr>
        <p:spPr>
          <a:xfrm>
            <a:off x="26589148" y="11612259"/>
            <a:ext cx="9812434" cy="2742045"/>
          </a:xfrm>
          <a:prstGeom prst="rect">
            <a:avLst/>
          </a:prstGeom>
          <a:noFill/>
        </p:spPr>
        <p:txBody>
          <a:bodyPr wrap="square" rtlCol="0" anchor="ctr"/>
          <a:lstStyle/>
          <a:p>
            <a:pPr>
              <a:lnSpc>
                <a:spcPts val="6900"/>
              </a:lnSpc>
            </a:pPr>
            <a:br>
              <a:rPr lang="en-US" sz="5300" dirty="0">
                <a:solidFill>
                  <a:srgbClr val="000000"/>
                </a:solidFill>
                <a:latin typeface="Calibri" panose="020F0502020204030204" pitchFamily="34" charset="0"/>
                <a:ea typeface="Karla" pitchFamily="34" charset="-122"/>
                <a:cs typeface="Calibri" panose="020F0502020204030204" pitchFamily="34" charset="0"/>
              </a:rPr>
            </a:br>
            <a:r>
              <a:rPr lang="en-US" sz="5300" b="1" dirty="0">
                <a:solidFill>
                  <a:srgbClr val="000000"/>
                </a:solidFill>
                <a:latin typeface="Calibri" panose="020F0502020204030204" pitchFamily="34" charset="0"/>
                <a:ea typeface="Karla" pitchFamily="34" charset="-122"/>
                <a:cs typeface="Calibri" panose="020F0502020204030204" pitchFamily="34" charset="0"/>
              </a:rPr>
              <a:t>1/26/21</a:t>
            </a:r>
            <a:br>
              <a:rPr lang="en-US" sz="5300" dirty="0">
                <a:solidFill>
                  <a:srgbClr val="000000"/>
                </a:solidFill>
                <a:latin typeface="Calibri" panose="020F0502020204030204" pitchFamily="34" charset="0"/>
                <a:ea typeface="Karla" pitchFamily="34" charset="-122"/>
                <a:cs typeface="Calibri" panose="020F0502020204030204" pitchFamily="34" charset="0"/>
              </a:rPr>
            </a:br>
            <a:r>
              <a:rPr lang="en-US" sz="5300" dirty="0">
                <a:solidFill>
                  <a:srgbClr val="000000"/>
                </a:solidFill>
                <a:latin typeface="Calibri" panose="020F0502020204030204" pitchFamily="34" charset="0"/>
                <a:ea typeface="Karla" pitchFamily="34" charset="-122"/>
                <a:cs typeface="Calibri" panose="020F0502020204030204" pitchFamily="34" charset="0"/>
              </a:rPr>
              <a:t>Issued third round of deficiency notices to applicants. </a:t>
            </a:r>
            <a:br>
              <a:rPr lang="en-US" sz="5300" dirty="0">
                <a:solidFill>
                  <a:srgbClr val="000000"/>
                </a:solidFill>
                <a:latin typeface="Calibri" panose="020F0502020204030204" pitchFamily="34" charset="0"/>
                <a:ea typeface="Karla" pitchFamily="34" charset="-122"/>
                <a:cs typeface="Calibri" panose="020F0502020204030204" pitchFamily="34" charset="0"/>
              </a:rPr>
            </a:br>
            <a:br>
              <a:rPr lang="en-US" sz="5300" dirty="0">
                <a:solidFill>
                  <a:srgbClr val="000000"/>
                </a:solidFill>
                <a:latin typeface="Calibri" panose="020F0502020204030204" pitchFamily="34" charset="0"/>
                <a:ea typeface="Karla" pitchFamily="34" charset="-122"/>
                <a:cs typeface="Calibri" panose="020F0502020204030204" pitchFamily="34" charset="0"/>
              </a:rPr>
            </a:br>
            <a:r>
              <a:rPr lang="en-US" sz="5300" b="1" dirty="0">
                <a:solidFill>
                  <a:srgbClr val="000000"/>
                </a:solidFill>
                <a:latin typeface="Calibri" panose="020F0502020204030204" pitchFamily="34" charset="0"/>
                <a:ea typeface="Karla" pitchFamily="34" charset="-122"/>
                <a:cs typeface="Calibri" panose="020F0502020204030204" pitchFamily="34" charset="0"/>
              </a:rPr>
              <a:t>2/1/21</a:t>
            </a:r>
            <a:br>
              <a:rPr lang="en-US" sz="5300" b="1" dirty="0">
                <a:solidFill>
                  <a:srgbClr val="000000"/>
                </a:solidFill>
                <a:latin typeface="Calibri" panose="020F0502020204030204" pitchFamily="34" charset="0"/>
                <a:ea typeface="Karla" pitchFamily="34" charset="-122"/>
                <a:cs typeface="Calibri" panose="020F0502020204030204" pitchFamily="34" charset="0"/>
              </a:rPr>
            </a:br>
            <a:r>
              <a:rPr lang="en-US" sz="5300" dirty="0">
                <a:solidFill>
                  <a:srgbClr val="000000"/>
                </a:solidFill>
                <a:latin typeface="Calibri" panose="020F0502020204030204" pitchFamily="34" charset="0"/>
                <a:ea typeface="Karla" pitchFamily="34" charset="-122"/>
                <a:cs typeface="Calibri" panose="020F0502020204030204" pitchFamily="34" charset="0"/>
              </a:rPr>
              <a:t>Bureau Chief of Licensing and Administration joins the Division </a:t>
            </a:r>
            <a:br>
              <a:rPr lang="en-US" sz="5300" dirty="0">
                <a:solidFill>
                  <a:srgbClr val="000000"/>
                </a:solidFill>
                <a:latin typeface="Calibri" panose="020F0502020204030204" pitchFamily="34" charset="0"/>
                <a:ea typeface="Karla" pitchFamily="34" charset="-122"/>
                <a:cs typeface="Calibri" panose="020F0502020204030204" pitchFamily="34" charset="0"/>
              </a:rPr>
            </a:br>
            <a:br>
              <a:rPr lang="en-US" sz="5300" dirty="0">
                <a:solidFill>
                  <a:srgbClr val="000000"/>
                </a:solidFill>
                <a:latin typeface="Calibri" panose="020F0502020204030204" pitchFamily="34" charset="0"/>
                <a:ea typeface="Karla" pitchFamily="34" charset="-122"/>
                <a:cs typeface="Calibri" panose="020F0502020204030204" pitchFamily="34" charset="0"/>
              </a:rPr>
            </a:br>
            <a:br>
              <a:rPr lang="en-US" sz="5300" dirty="0">
                <a:solidFill>
                  <a:srgbClr val="000000"/>
                </a:solidFill>
                <a:latin typeface="Calibri" panose="020F0502020204030204" pitchFamily="34" charset="0"/>
                <a:ea typeface="Karla" pitchFamily="34" charset="-122"/>
                <a:cs typeface="Calibri" panose="020F0502020204030204" pitchFamily="34" charset="0"/>
              </a:rPr>
            </a:br>
            <a:endParaRPr lang="en-US" sz="5400" dirty="0">
              <a:latin typeface="Calibri" panose="020F0502020204030204" pitchFamily="34" charset="0"/>
              <a:cs typeface="Calibri" panose="020F0502020204030204" pitchFamily="34" charset="0"/>
            </a:endParaRPr>
          </a:p>
        </p:txBody>
      </p:sp>
      <p:sp>
        <p:nvSpPr>
          <p:cNvPr id="46" name="Object 45"/>
          <p:cNvSpPr txBox="1"/>
          <p:nvPr/>
        </p:nvSpPr>
        <p:spPr>
          <a:xfrm>
            <a:off x="25640530" y="22524968"/>
            <a:ext cx="10717613" cy="1828030"/>
          </a:xfrm>
          <a:prstGeom prst="rect">
            <a:avLst/>
          </a:prstGeom>
          <a:noFill/>
        </p:spPr>
        <p:txBody>
          <a:bodyPr wrap="square" rtlCol="0" anchor="ctr"/>
          <a:lstStyle/>
          <a:p>
            <a:pPr>
              <a:lnSpc>
                <a:spcPts val="6900"/>
              </a:lnSpc>
            </a:pPr>
            <a:br>
              <a:rPr lang="en-US" sz="5300" b="1" dirty="0">
                <a:solidFill>
                  <a:srgbClr val="000000"/>
                </a:solidFill>
                <a:latin typeface="Calibri" panose="020F0502020204030204" pitchFamily="34" charset="0"/>
                <a:ea typeface="Karla" pitchFamily="34" charset="-122"/>
                <a:cs typeface="Calibri" panose="020F0502020204030204" pitchFamily="34" charset="0"/>
              </a:rPr>
            </a:br>
            <a:br>
              <a:rPr lang="en-US" sz="5300" b="1" dirty="0">
                <a:solidFill>
                  <a:srgbClr val="000000"/>
                </a:solidFill>
                <a:latin typeface="Calibri" panose="020F0502020204030204" pitchFamily="34" charset="0"/>
                <a:ea typeface="Karla" pitchFamily="34" charset="-122"/>
                <a:cs typeface="Calibri" panose="020F0502020204030204" pitchFamily="34" charset="0"/>
              </a:rPr>
            </a:br>
            <a:br>
              <a:rPr lang="en-US" sz="5300" b="1" dirty="0">
                <a:solidFill>
                  <a:srgbClr val="000000"/>
                </a:solidFill>
                <a:latin typeface="Calibri" panose="020F0502020204030204" pitchFamily="34" charset="0"/>
                <a:ea typeface="Karla" pitchFamily="34" charset="-122"/>
                <a:cs typeface="Calibri" panose="020F0502020204030204" pitchFamily="34" charset="0"/>
              </a:rPr>
            </a:br>
            <a:br>
              <a:rPr lang="en-US" sz="5300" b="1" dirty="0">
                <a:solidFill>
                  <a:srgbClr val="000000"/>
                </a:solidFill>
                <a:latin typeface="Calibri" panose="020F0502020204030204" pitchFamily="34" charset="0"/>
                <a:ea typeface="Karla" pitchFamily="34" charset="-122"/>
                <a:cs typeface="Calibri" panose="020F0502020204030204" pitchFamily="34" charset="0"/>
              </a:rPr>
            </a:br>
            <a:r>
              <a:rPr lang="en-US" sz="4800" b="1" dirty="0">
                <a:solidFill>
                  <a:srgbClr val="000000"/>
                </a:solidFill>
                <a:latin typeface="Calibri" panose="020F0502020204030204" pitchFamily="34" charset="0"/>
                <a:ea typeface="Karla" pitchFamily="34" charset="-122"/>
                <a:cs typeface="Calibri" panose="020F0502020204030204" pitchFamily="34" charset="0"/>
              </a:rPr>
              <a:t>2/22/21</a:t>
            </a:r>
            <a:br>
              <a:rPr lang="en-US" sz="4800" dirty="0">
                <a:solidFill>
                  <a:srgbClr val="000000"/>
                </a:solidFill>
                <a:latin typeface="Calibri" panose="020F0502020204030204" pitchFamily="34" charset="0"/>
                <a:ea typeface="Karla" pitchFamily="34" charset="-122"/>
                <a:cs typeface="Calibri" panose="020F0502020204030204" pitchFamily="34" charset="0"/>
              </a:rPr>
            </a:br>
            <a:r>
              <a:rPr lang="en-US" sz="4800" dirty="0">
                <a:solidFill>
                  <a:srgbClr val="000000"/>
                </a:solidFill>
                <a:latin typeface="Calibri" panose="020F0502020204030204" pitchFamily="34" charset="0"/>
                <a:ea typeface="Karla" pitchFamily="34" charset="-122"/>
                <a:cs typeface="Calibri" panose="020F0502020204030204" pitchFamily="34" charset="0"/>
              </a:rPr>
              <a:t>Bureau Chief of Inspections joins the Division</a:t>
            </a:r>
            <a:br>
              <a:rPr lang="en-US" sz="4800" dirty="0">
                <a:solidFill>
                  <a:srgbClr val="000000"/>
                </a:solidFill>
                <a:latin typeface="Calibri" panose="020F0502020204030204" pitchFamily="34" charset="0"/>
                <a:ea typeface="Karla" pitchFamily="34" charset="-122"/>
                <a:cs typeface="Calibri" panose="020F0502020204030204" pitchFamily="34" charset="0"/>
              </a:rPr>
            </a:br>
            <a:br>
              <a:rPr lang="en-US" sz="4800" b="1" dirty="0">
                <a:solidFill>
                  <a:srgbClr val="000000"/>
                </a:solidFill>
                <a:latin typeface="Calibri" panose="020F0502020204030204" pitchFamily="34" charset="0"/>
                <a:ea typeface="Karla" pitchFamily="34" charset="-122"/>
                <a:cs typeface="Calibri" panose="020F0502020204030204" pitchFamily="34" charset="0"/>
              </a:rPr>
            </a:br>
            <a:r>
              <a:rPr lang="en-US" sz="4800" b="1" dirty="0">
                <a:solidFill>
                  <a:srgbClr val="000000"/>
                </a:solidFill>
                <a:latin typeface="Calibri" panose="020F0502020204030204" pitchFamily="34" charset="0"/>
                <a:ea typeface="Karla" pitchFamily="34" charset="-122"/>
                <a:cs typeface="Calibri" panose="020F0502020204030204" pitchFamily="34" charset="0"/>
              </a:rPr>
              <a:t>2/23/21</a:t>
            </a:r>
            <a:br>
              <a:rPr lang="en-US" sz="4800" dirty="0">
                <a:solidFill>
                  <a:srgbClr val="000000"/>
                </a:solidFill>
                <a:latin typeface="Calibri" panose="020F0502020204030204" pitchFamily="34" charset="0"/>
                <a:ea typeface="Karla" pitchFamily="34" charset="-122"/>
                <a:cs typeface="Calibri" panose="020F0502020204030204" pitchFamily="34" charset="0"/>
              </a:rPr>
            </a:br>
            <a:r>
              <a:rPr lang="en-US" sz="4800" dirty="0">
                <a:solidFill>
                  <a:srgbClr val="000000"/>
                </a:solidFill>
                <a:latin typeface="Calibri" panose="020F0502020204030204" pitchFamily="34" charset="0"/>
                <a:ea typeface="Karla" pitchFamily="34" charset="-122"/>
                <a:cs typeface="Calibri" panose="020F0502020204030204" pitchFamily="34" charset="0"/>
              </a:rPr>
              <a:t>Held Second Annual Department of Agriculture Hemp Summit. Over 700 individuals attended and watched the event. </a:t>
            </a:r>
            <a:endParaRPr lang="en-US" sz="4800" dirty="0">
              <a:latin typeface="Calibri" panose="020F0502020204030204" pitchFamily="34" charset="0"/>
              <a:cs typeface="Calibri" panose="020F0502020204030204" pitchFamily="34" charset="0"/>
            </a:endParaRPr>
          </a:p>
          <a:p>
            <a:pPr>
              <a:lnSpc>
                <a:spcPts val="6900"/>
              </a:lnSpc>
              <a:buNone/>
            </a:pPr>
            <a:endParaRPr lang="en-US" dirty="0">
              <a:latin typeface="Calibri" panose="020F0502020204030204" pitchFamily="34" charset="0"/>
              <a:cs typeface="Calibri" panose="020F0502020204030204" pitchFamily="34" charset="0"/>
            </a:endParaRPr>
          </a:p>
        </p:txBody>
      </p:sp>
      <p:sp>
        <p:nvSpPr>
          <p:cNvPr id="47" name="Object 46"/>
          <p:cNvSpPr txBox="1"/>
          <p:nvPr/>
        </p:nvSpPr>
        <p:spPr>
          <a:xfrm>
            <a:off x="38041370" y="9668837"/>
            <a:ext cx="9738471" cy="1828030"/>
          </a:xfrm>
          <a:prstGeom prst="rect">
            <a:avLst/>
          </a:prstGeom>
          <a:noFill/>
        </p:spPr>
        <p:txBody>
          <a:bodyPr wrap="square" rtlCol="0" anchor="ctr"/>
          <a:lstStyle/>
          <a:p>
            <a:pPr>
              <a:lnSpc>
                <a:spcPts val="6900"/>
              </a:lnSpc>
              <a:buNone/>
            </a:pPr>
            <a:r>
              <a:rPr lang="en-US" sz="5300" b="1" dirty="0">
                <a:solidFill>
                  <a:srgbClr val="000000"/>
                </a:solidFill>
                <a:latin typeface="Calibri" panose="020F0502020204030204" pitchFamily="34" charset="0"/>
                <a:ea typeface="Karla" pitchFamily="34" charset="-122"/>
                <a:cs typeface="Calibri" panose="020F0502020204030204" pitchFamily="34" charset="0"/>
              </a:rPr>
              <a:t>06/01/21</a:t>
            </a:r>
            <a:br>
              <a:rPr lang="en-US" sz="5300" dirty="0">
                <a:solidFill>
                  <a:srgbClr val="000000"/>
                </a:solidFill>
                <a:latin typeface="Calibri" panose="020F0502020204030204" pitchFamily="34" charset="0"/>
                <a:ea typeface="Karla" pitchFamily="34" charset="-122"/>
                <a:cs typeface="Calibri" panose="020F0502020204030204" pitchFamily="34" charset="0"/>
              </a:rPr>
            </a:br>
            <a:r>
              <a:rPr lang="en-US" sz="5300" dirty="0">
                <a:solidFill>
                  <a:srgbClr val="000000"/>
                </a:solidFill>
                <a:latin typeface="Calibri" panose="020F0502020204030204" pitchFamily="34" charset="0"/>
                <a:ea typeface="Karla" pitchFamily="34" charset="-122"/>
                <a:cs typeface="Calibri" panose="020F0502020204030204" pitchFamily="34" charset="0"/>
              </a:rPr>
              <a:t>Department issued fourth deficiency round to applicants </a:t>
            </a:r>
            <a:endParaRPr lang="en-US" dirty="0">
              <a:latin typeface="Calibri" panose="020F0502020204030204" pitchFamily="34" charset="0"/>
              <a:cs typeface="Calibri" panose="020F0502020204030204" pitchFamily="34" charset="0"/>
            </a:endParaRPr>
          </a:p>
        </p:txBody>
      </p:sp>
      <p:sp>
        <p:nvSpPr>
          <p:cNvPr id="48" name="Object 47"/>
          <p:cNvSpPr txBox="1"/>
          <p:nvPr/>
        </p:nvSpPr>
        <p:spPr>
          <a:xfrm>
            <a:off x="37033133" y="21262878"/>
            <a:ext cx="9960358" cy="2742045"/>
          </a:xfrm>
          <a:prstGeom prst="rect">
            <a:avLst/>
          </a:prstGeom>
          <a:noFill/>
        </p:spPr>
        <p:txBody>
          <a:bodyPr wrap="square" rtlCol="0" anchor="ctr"/>
          <a:lstStyle/>
          <a:p>
            <a:pPr algn="r">
              <a:lnSpc>
                <a:spcPts val="6900"/>
              </a:lnSpc>
              <a:buNone/>
            </a:pPr>
            <a:r>
              <a:rPr lang="en-US" sz="5300" b="1" dirty="0">
                <a:solidFill>
                  <a:srgbClr val="000000"/>
                </a:solidFill>
                <a:latin typeface="Calibri" panose="020F0502020204030204" pitchFamily="34" charset="0"/>
                <a:ea typeface="Karla" pitchFamily="34" charset="-122"/>
                <a:cs typeface="Calibri" panose="020F0502020204030204" pitchFamily="34" charset="0"/>
              </a:rPr>
              <a:t>6/07/21</a:t>
            </a:r>
            <a:br>
              <a:rPr lang="en-US" sz="5300" dirty="0">
                <a:solidFill>
                  <a:srgbClr val="000000"/>
                </a:solidFill>
                <a:latin typeface="Calibri" panose="020F0502020204030204" pitchFamily="34" charset="0"/>
                <a:ea typeface="Karla" pitchFamily="34" charset="-122"/>
                <a:cs typeface="Calibri" panose="020F0502020204030204" pitchFamily="34" charset="0"/>
              </a:rPr>
            </a:br>
            <a:r>
              <a:rPr lang="en-US" sz="5300" dirty="0">
                <a:solidFill>
                  <a:srgbClr val="000000"/>
                </a:solidFill>
                <a:latin typeface="Calibri" panose="020F0502020204030204" pitchFamily="34" charset="0"/>
                <a:ea typeface="Karla" pitchFamily="34" charset="-122"/>
                <a:cs typeface="Calibri" panose="020F0502020204030204" pitchFamily="34" charset="0"/>
              </a:rPr>
              <a:t>Go Live Date for new licensing interface, Complia. </a:t>
            </a:r>
            <a:endParaRPr lang="en-US" dirty="0">
              <a:latin typeface="Calibri" panose="020F0502020204030204" pitchFamily="34" charset="0"/>
              <a:cs typeface="Calibri" panose="020F0502020204030204" pitchFamily="34" charset="0"/>
            </a:endParaRPr>
          </a:p>
        </p:txBody>
      </p:sp>
      <p:sp>
        <p:nvSpPr>
          <p:cNvPr id="49" name="TextBox 48">
            <a:extLst>
              <a:ext uri="{FF2B5EF4-FFF2-40B4-BE49-F238E27FC236}">
                <a16:creationId xmlns:a16="http://schemas.microsoft.com/office/drawing/2014/main" id="{47E1F643-EA61-49E8-A040-3E3EE65B24C9}"/>
              </a:ext>
            </a:extLst>
          </p:cNvPr>
          <p:cNvSpPr txBox="1"/>
          <p:nvPr/>
        </p:nvSpPr>
        <p:spPr>
          <a:xfrm>
            <a:off x="49746349" y="37766114"/>
            <a:ext cx="569387" cy="923330"/>
          </a:xfrm>
          <a:prstGeom prst="rect">
            <a:avLst/>
          </a:prstGeom>
          <a:noFill/>
        </p:spPr>
        <p:txBody>
          <a:bodyPr wrap="none" rtlCol="0">
            <a:spAutoFit/>
          </a:bodyPr>
          <a:lstStyle/>
          <a:p>
            <a:fld id="{867EDBE1-C0A8-43E0-9281-25B85551317F}" type="slidenum">
              <a:rPr lang="en-US" sz="5400" smtClean="0">
                <a:solidFill>
                  <a:schemeClr val="bg1"/>
                </a:solidFill>
              </a:rPr>
              <a:t>4</a:t>
            </a:fld>
            <a:endParaRPr lang="en-US" sz="5400" dirty="0">
              <a:solidFill>
                <a:schemeClr val="bg1"/>
              </a:solidFill>
            </a:endParaRPr>
          </a:p>
        </p:txBody>
      </p:sp>
      <p:sp>
        <p:nvSpPr>
          <p:cNvPr id="3" name="Rectangle 2">
            <a:extLst>
              <a:ext uri="{FF2B5EF4-FFF2-40B4-BE49-F238E27FC236}">
                <a16:creationId xmlns:a16="http://schemas.microsoft.com/office/drawing/2014/main" id="{BC341867-2F6B-456B-B21C-2F8D12514045}"/>
              </a:ext>
            </a:extLst>
          </p:cNvPr>
          <p:cNvSpPr/>
          <p:nvPr/>
        </p:nvSpPr>
        <p:spPr>
          <a:xfrm>
            <a:off x="48831949" y="37594622"/>
            <a:ext cx="914400" cy="91440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50" name="Object 26" descr="Internet">
            <a:extLst>
              <a:ext uri="{FF2B5EF4-FFF2-40B4-BE49-F238E27FC236}">
                <a16:creationId xmlns:a16="http://schemas.microsoft.com/office/drawing/2014/main" id="{0C3D08BE-0665-4CF1-A694-61576CE2E840}"/>
              </a:ext>
            </a:extLst>
          </p:cNvPr>
          <p:cNvPicPr>
            <a:picLocks noChangeAspect="1"/>
          </p:cNvPicPr>
          <p:nvPr/>
        </p:nvPicPr>
        <p:blipFill>
          <a:blip r:embed="rId28">
            <a:extLst>
              <a:ext uri="{96DAC541-7B7A-43D3-8B79-37D633B846F1}">
                <asvg:svgBlip xmlns:asvg="http://schemas.microsoft.com/office/drawing/2016/SVG/main" r:embed="rId29"/>
              </a:ext>
            </a:extLst>
          </a:blip>
          <a:srcRect/>
          <a:stretch/>
        </p:blipFill>
        <p:spPr>
          <a:xfrm>
            <a:off x="37877417" y="22999082"/>
            <a:ext cx="2837445" cy="2837445"/>
          </a:xfrm>
          <a:prstGeom prst="rect">
            <a:avLst/>
          </a:prstGeom>
        </p:spPr>
      </p:pic>
      <p:pic>
        <p:nvPicPr>
          <p:cNvPr id="51" name="Object 26" descr="preencoded.png">
            <a:extLst>
              <a:ext uri="{FF2B5EF4-FFF2-40B4-BE49-F238E27FC236}">
                <a16:creationId xmlns:a16="http://schemas.microsoft.com/office/drawing/2014/main" id="{E75A8501-A74B-4BFC-969E-92A0F1D863FE}"/>
              </a:ext>
            </a:extLst>
          </p:cNvPr>
          <p:cNvPicPr>
            <a:picLocks noChangeAspect="1"/>
          </p:cNvPicPr>
          <p:nvPr/>
        </p:nvPicPr>
        <p:blipFill>
          <a:blip r:embed="rId25"/>
          <a:stretch>
            <a:fillRect/>
          </a:stretch>
        </p:blipFill>
        <p:spPr>
          <a:xfrm>
            <a:off x="6928471" y="26478588"/>
            <a:ext cx="2597724" cy="2020457"/>
          </a:xfrm>
          <a:prstGeom prst="rect">
            <a:avLst/>
          </a:prstGeom>
        </p:spPr>
      </p:pic>
      <p:sp>
        <p:nvSpPr>
          <p:cNvPr id="55" name="TextBox 54">
            <a:extLst>
              <a:ext uri="{FF2B5EF4-FFF2-40B4-BE49-F238E27FC236}">
                <a16:creationId xmlns:a16="http://schemas.microsoft.com/office/drawing/2014/main" id="{C39D9901-F06B-47E1-9784-53FF598C87DF}"/>
              </a:ext>
            </a:extLst>
          </p:cNvPr>
          <p:cNvSpPr txBox="1"/>
          <p:nvPr/>
        </p:nvSpPr>
        <p:spPr>
          <a:xfrm>
            <a:off x="3705348" y="17471667"/>
            <a:ext cx="10789904" cy="1776255"/>
          </a:xfrm>
          <a:prstGeom prst="rect">
            <a:avLst/>
          </a:prstGeom>
          <a:noFill/>
        </p:spPr>
        <p:txBody>
          <a:bodyPr wrap="square">
            <a:spAutoFit/>
          </a:bodyPr>
          <a:lstStyle/>
          <a:p>
            <a:pPr algn="ctr">
              <a:lnSpc>
                <a:spcPts val="6900"/>
              </a:lnSpc>
              <a:buNone/>
            </a:pPr>
            <a:r>
              <a:rPr lang="en-US" sz="4000" b="1" i="1" dirty="0">
                <a:solidFill>
                  <a:schemeClr val="accent1">
                    <a:lumMod val="50000"/>
                  </a:schemeClr>
                </a:solidFill>
                <a:latin typeface="Calibri" panose="020F0502020204030204" pitchFamily="34" charset="0"/>
                <a:cs typeface="Calibri" panose="020F0502020204030204" pitchFamily="34" charset="0"/>
              </a:rPr>
              <a:t>Q1 TOTAL ADULT-USE SALES $3,229,570.46</a:t>
            </a:r>
          </a:p>
          <a:p>
            <a:pPr algn="ctr">
              <a:lnSpc>
                <a:spcPts val="6900"/>
              </a:lnSpc>
              <a:buNone/>
            </a:pPr>
            <a:endParaRPr lang="en-US" sz="4000" b="1" i="1" dirty="0">
              <a:solidFill>
                <a:schemeClr val="accent1">
                  <a:lumMod val="50000"/>
                </a:schemeClr>
              </a:solidFill>
              <a:latin typeface="Calibri" panose="020F0502020204030204" pitchFamily="34" charset="0"/>
              <a:cs typeface="Calibri" panose="020F0502020204030204" pitchFamily="34" charset="0"/>
            </a:endParaRPr>
          </a:p>
        </p:txBody>
      </p:sp>
      <p:pic>
        <p:nvPicPr>
          <p:cNvPr id="56" name="Object 22" descr="Dollar">
            <a:extLst>
              <a:ext uri="{FF2B5EF4-FFF2-40B4-BE49-F238E27FC236}">
                <a16:creationId xmlns:a16="http://schemas.microsoft.com/office/drawing/2014/main" id="{8A28FEAD-C5A0-46FC-B04F-E7980BA622E4}"/>
              </a:ext>
            </a:extLst>
          </p:cNvPr>
          <p:cNvPicPr>
            <a:picLocks noChangeAspect="1"/>
          </p:cNvPicPr>
          <p:nvPr/>
        </p:nvPicPr>
        <p:blipFill>
          <a:blip r:embed="rId30">
            <a:extLst>
              <a:ext uri="{96DAC541-7B7A-43D3-8B79-37D633B846F1}">
                <asvg:svgBlip xmlns:asvg="http://schemas.microsoft.com/office/drawing/2016/SVG/main" r:embed="rId31"/>
              </a:ext>
            </a:extLst>
          </a:blip>
          <a:srcRect/>
          <a:stretch/>
        </p:blipFill>
        <p:spPr>
          <a:xfrm>
            <a:off x="3309898" y="17363595"/>
            <a:ext cx="1461668" cy="1461668"/>
          </a:xfrm>
          <a:prstGeom prst="rect">
            <a:avLst/>
          </a:prstGeom>
        </p:spPr>
      </p:pic>
      <p:sp>
        <p:nvSpPr>
          <p:cNvPr id="57" name="TextBox 56">
            <a:extLst>
              <a:ext uri="{FF2B5EF4-FFF2-40B4-BE49-F238E27FC236}">
                <a16:creationId xmlns:a16="http://schemas.microsoft.com/office/drawing/2014/main" id="{53D5885E-522F-407E-801C-0B6BB6FFFC47}"/>
              </a:ext>
            </a:extLst>
          </p:cNvPr>
          <p:cNvSpPr txBox="1"/>
          <p:nvPr/>
        </p:nvSpPr>
        <p:spPr>
          <a:xfrm>
            <a:off x="14926491" y="17576980"/>
            <a:ext cx="10789904" cy="1776255"/>
          </a:xfrm>
          <a:prstGeom prst="rect">
            <a:avLst/>
          </a:prstGeom>
          <a:noFill/>
        </p:spPr>
        <p:txBody>
          <a:bodyPr wrap="square">
            <a:spAutoFit/>
          </a:bodyPr>
          <a:lstStyle/>
          <a:p>
            <a:pPr algn="ctr">
              <a:lnSpc>
                <a:spcPts val="6900"/>
              </a:lnSpc>
              <a:buNone/>
            </a:pPr>
            <a:r>
              <a:rPr lang="en-US" sz="4000" b="1" i="1" dirty="0">
                <a:solidFill>
                  <a:schemeClr val="accent1">
                    <a:lumMod val="50000"/>
                  </a:schemeClr>
                </a:solidFill>
                <a:latin typeface="Calibri" panose="020F0502020204030204" pitchFamily="34" charset="0"/>
                <a:cs typeface="Calibri" panose="020F0502020204030204" pitchFamily="34" charset="0"/>
              </a:rPr>
              <a:t>Q2 TOTAL ADULT-USE SALES $6,824,346.14</a:t>
            </a:r>
          </a:p>
          <a:p>
            <a:pPr algn="ctr">
              <a:lnSpc>
                <a:spcPts val="6900"/>
              </a:lnSpc>
              <a:buNone/>
            </a:pPr>
            <a:endParaRPr lang="en-US" sz="4000" b="1" i="1" dirty="0">
              <a:solidFill>
                <a:schemeClr val="accent1">
                  <a:lumMod val="50000"/>
                </a:schemeClr>
              </a:solidFill>
              <a:latin typeface="Calibri" panose="020F0502020204030204" pitchFamily="34" charset="0"/>
              <a:cs typeface="Calibri" panose="020F0502020204030204" pitchFamily="34" charset="0"/>
            </a:endParaRPr>
          </a:p>
        </p:txBody>
      </p:sp>
      <p:sp>
        <p:nvSpPr>
          <p:cNvPr id="58" name="TextBox 57">
            <a:extLst>
              <a:ext uri="{FF2B5EF4-FFF2-40B4-BE49-F238E27FC236}">
                <a16:creationId xmlns:a16="http://schemas.microsoft.com/office/drawing/2014/main" id="{7FCE2EEB-6273-4936-B614-6A61AA84B3D4}"/>
              </a:ext>
            </a:extLst>
          </p:cNvPr>
          <p:cNvSpPr txBox="1"/>
          <p:nvPr/>
        </p:nvSpPr>
        <p:spPr>
          <a:xfrm>
            <a:off x="26669921" y="17679342"/>
            <a:ext cx="10789904" cy="1776255"/>
          </a:xfrm>
          <a:prstGeom prst="rect">
            <a:avLst/>
          </a:prstGeom>
          <a:noFill/>
        </p:spPr>
        <p:txBody>
          <a:bodyPr wrap="square">
            <a:spAutoFit/>
          </a:bodyPr>
          <a:lstStyle/>
          <a:p>
            <a:pPr algn="ctr">
              <a:lnSpc>
                <a:spcPts val="6900"/>
              </a:lnSpc>
              <a:buNone/>
            </a:pPr>
            <a:r>
              <a:rPr lang="en-US" sz="4000" b="1" i="1" dirty="0">
                <a:solidFill>
                  <a:schemeClr val="accent1">
                    <a:lumMod val="50000"/>
                  </a:schemeClr>
                </a:solidFill>
                <a:latin typeface="Calibri" panose="020F0502020204030204" pitchFamily="34" charset="0"/>
                <a:cs typeface="Calibri" panose="020F0502020204030204" pitchFamily="34" charset="0"/>
              </a:rPr>
              <a:t>Q3 TOTAL ADULT-USE SALES 4,176,358.68</a:t>
            </a:r>
          </a:p>
          <a:p>
            <a:pPr algn="ctr">
              <a:lnSpc>
                <a:spcPts val="6900"/>
              </a:lnSpc>
              <a:buNone/>
            </a:pPr>
            <a:endParaRPr lang="en-US" sz="4000" b="1" i="1" dirty="0">
              <a:solidFill>
                <a:schemeClr val="accent1">
                  <a:lumMod val="50000"/>
                </a:schemeClr>
              </a:solidFill>
              <a:latin typeface="Calibri" panose="020F0502020204030204" pitchFamily="34" charset="0"/>
              <a:cs typeface="Calibri" panose="020F0502020204030204" pitchFamily="34" charset="0"/>
            </a:endParaRPr>
          </a:p>
        </p:txBody>
      </p:sp>
      <p:pic>
        <p:nvPicPr>
          <p:cNvPr id="59" name="Object 22" descr="Dollar">
            <a:extLst>
              <a:ext uri="{FF2B5EF4-FFF2-40B4-BE49-F238E27FC236}">
                <a16:creationId xmlns:a16="http://schemas.microsoft.com/office/drawing/2014/main" id="{0AAE8E37-5F59-4996-A17B-698B4819924F}"/>
              </a:ext>
            </a:extLst>
          </p:cNvPr>
          <p:cNvPicPr>
            <a:picLocks noChangeAspect="1"/>
          </p:cNvPicPr>
          <p:nvPr/>
        </p:nvPicPr>
        <p:blipFill>
          <a:blip r:embed="rId30">
            <a:extLst>
              <a:ext uri="{96DAC541-7B7A-43D3-8B79-37D633B846F1}">
                <asvg:svgBlip xmlns:asvg="http://schemas.microsoft.com/office/drawing/2016/SVG/main" r:embed="rId31"/>
              </a:ext>
            </a:extLst>
          </a:blip>
          <a:srcRect/>
          <a:stretch/>
        </p:blipFill>
        <p:spPr>
          <a:xfrm>
            <a:off x="14713838" y="17375657"/>
            <a:ext cx="1461668" cy="1461668"/>
          </a:xfrm>
          <a:prstGeom prst="rect">
            <a:avLst/>
          </a:prstGeom>
        </p:spPr>
      </p:pic>
      <p:pic>
        <p:nvPicPr>
          <p:cNvPr id="60" name="Object 22" descr="Dollar">
            <a:extLst>
              <a:ext uri="{FF2B5EF4-FFF2-40B4-BE49-F238E27FC236}">
                <a16:creationId xmlns:a16="http://schemas.microsoft.com/office/drawing/2014/main" id="{94E25BF2-C4C2-401D-9297-5206280867BE}"/>
              </a:ext>
            </a:extLst>
          </p:cNvPr>
          <p:cNvPicPr>
            <a:picLocks noChangeAspect="1"/>
          </p:cNvPicPr>
          <p:nvPr/>
        </p:nvPicPr>
        <p:blipFill>
          <a:blip r:embed="rId30">
            <a:extLst>
              <a:ext uri="{96DAC541-7B7A-43D3-8B79-37D633B846F1}">
                <asvg:svgBlip xmlns:asvg="http://schemas.microsoft.com/office/drawing/2016/SVG/main" r:embed="rId31"/>
              </a:ext>
            </a:extLst>
          </a:blip>
          <a:srcRect/>
          <a:stretch/>
        </p:blipFill>
        <p:spPr>
          <a:xfrm>
            <a:off x="26312532" y="17375657"/>
            <a:ext cx="1461668" cy="1461668"/>
          </a:xfrm>
          <a:prstGeom prst="rect">
            <a:avLst/>
          </a:prstGeom>
        </p:spPr>
      </p:pic>
      <p:sp>
        <p:nvSpPr>
          <p:cNvPr id="61" name="TextBox 60">
            <a:extLst>
              <a:ext uri="{FF2B5EF4-FFF2-40B4-BE49-F238E27FC236}">
                <a16:creationId xmlns:a16="http://schemas.microsoft.com/office/drawing/2014/main" id="{CF6EB2E7-BE60-464C-B9A5-5EF65E976A81}"/>
              </a:ext>
            </a:extLst>
          </p:cNvPr>
          <p:cNvSpPr txBox="1"/>
          <p:nvPr/>
        </p:nvSpPr>
        <p:spPr>
          <a:xfrm>
            <a:off x="37839710" y="17680007"/>
            <a:ext cx="10789904" cy="1776255"/>
          </a:xfrm>
          <a:prstGeom prst="rect">
            <a:avLst/>
          </a:prstGeom>
          <a:noFill/>
        </p:spPr>
        <p:txBody>
          <a:bodyPr wrap="square">
            <a:spAutoFit/>
          </a:bodyPr>
          <a:lstStyle/>
          <a:p>
            <a:pPr algn="ctr">
              <a:lnSpc>
                <a:spcPts val="6900"/>
              </a:lnSpc>
              <a:buNone/>
            </a:pPr>
            <a:r>
              <a:rPr lang="en-US" sz="4000" b="1" i="1" dirty="0">
                <a:solidFill>
                  <a:schemeClr val="accent1">
                    <a:lumMod val="50000"/>
                  </a:schemeClr>
                </a:solidFill>
                <a:latin typeface="Calibri" panose="020F0502020204030204" pitchFamily="34" charset="0"/>
                <a:cs typeface="Calibri" panose="020F0502020204030204" pitchFamily="34" charset="0"/>
              </a:rPr>
              <a:t>Q4 TOTAL ADULT-USE SALES $8,309,566.50</a:t>
            </a:r>
          </a:p>
          <a:p>
            <a:pPr algn="ctr">
              <a:lnSpc>
                <a:spcPts val="6900"/>
              </a:lnSpc>
              <a:buNone/>
            </a:pPr>
            <a:endParaRPr lang="en-US" sz="4000" b="1" i="1" dirty="0">
              <a:solidFill>
                <a:schemeClr val="accent1">
                  <a:lumMod val="50000"/>
                </a:schemeClr>
              </a:solidFill>
              <a:latin typeface="Calibri" panose="020F0502020204030204" pitchFamily="34" charset="0"/>
              <a:cs typeface="Calibri" panose="020F0502020204030204" pitchFamily="34" charset="0"/>
            </a:endParaRPr>
          </a:p>
        </p:txBody>
      </p:sp>
      <p:pic>
        <p:nvPicPr>
          <p:cNvPr id="62" name="Object 22" descr="Dollar">
            <a:extLst>
              <a:ext uri="{FF2B5EF4-FFF2-40B4-BE49-F238E27FC236}">
                <a16:creationId xmlns:a16="http://schemas.microsoft.com/office/drawing/2014/main" id="{DF462CBA-296A-4EFB-83AD-A070CA5A7B2B}"/>
              </a:ext>
            </a:extLst>
          </p:cNvPr>
          <p:cNvPicPr>
            <a:picLocks noChangeAspect="1"/>
          </p:cNvPicPr>
          <p:nvPr/>
        </p:nvPicPr>
        <p:blipFill>
          <a:blip r:embed="rId30">
            <a:extLst>
              <a:ext uri="{96DAC541-7B7A-43D3-8B79-37D633B846F1}">
                <asvg:svgBlip xmlns:asvg="http://schemas.microsoft.com/office/drawing/2016/SVG/main" r:embed="rId31"/>
              </a:ext>
            </a:extLst>
          </a:blip>
          <a:srcRect/>
          <a:stretch/>
        </p:blipFill>
        <p:spPr>
          <a:xfrm>
            <a:off x="37487971" y="17481426"/>
            <a:ext cx="1461668" cy="1461668"/>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8" name="Object 3" descr="preencoded.png">
            <a:extLst>
              <a:ext uri="{FF2B5EF4-FFF2-40B4-BE49-F238E27FC236}">
                <a16:creationId xmlns:a16="http://schemas.microsoft.com/office/drawing/2014/main" id="{4CC43521-A9F3-4CF0-90E3-5E6AEFF4F18D}"/>
              </a:ext>
            </a:extLst>
          </p:cNvPr>
          <p:cNvPicPr>
            <a:picLocks noChangeAspect="1"/>
          </p:cNvPicPr>
          <p:nvPr/>
        </p:nvPicPr>
        <p:blipFill>
          <a:blip r:embed="rId3"/>
          <a:stretch>
            <a:fillRect/>
          </a:stretch>
        </p:blipFill>
        <p:spPr>
          <a:xfrm>
            <a:off x="-5641936" y="0"/>
            <a:ext cx="50800000" cy="33433712"/>
          </a:xfrm>
          <a:prstGeom prst="rect">
            <a:avLst/>
          </a:prstGeom>
        </p:spPr>
      </p:pic>
      <p:pic>
        <p:nvPicPr>
          <p:cNvPr id="2" name="Object 1" descr="preencoded.png"/>
          <p:cNvPicPr>
            <a:picLocks noChangeAspect="1"/>
          </p:cNvPicPr>
          <p:nvPr/>
        </p:nvPicPr>
        <p:blipFill>
          <a:blip r:embed="rId4"/>
          <a:stretch>
            <a:fillRect/>
          </a:stretch>
        </p:blipFill>
        <p:spPr>
          <a:xfrm>
            <a:off x="0" y="0"/>
            <a:ext cx="50800000" cy="39243000"/>
          </a:xfrm>
          <a:prstGeom prst="rect">
            <a:avLst/>
          </a:prstGeom>
        </p:spPr>
      </p:pic>
      <p:pic>
        <p:nvPicPr>
          <p:cNvPr id="4" name="Object 3" descr="preencoded.png"/>
          <p:cNvPicPr>
            <a:picLocks noChangeAspect="1"/>
          </p:cNvPicPr>
          <p:nvPr/>
        </p:nvPicPr>
        <p:blipFill>
          <a:blip r:embed="rId3"/>
          <a:stretch>
            <a:fillRect/>
          </a:stretch>
        </p:blipFill>
        <p:spPr>
          <a:xfrm>
            <a:off x="0" y="0"/>
            <a:ext cx="50800000" cy="33433712"/>
          </a:xfrm>
          <a:prstGeom prst="rect">
            <a:avLst/>
          </a:prstGeom>
        </p:spPr>
      </p:pic>
      <p:pic>
        <p:nvPicPr>
          <p:cNvPr id="5" name="Object 4" descr="preencoded.png"/>
          <p:cNvPicPr>
            <a:picLocks noChangeAspect="1"/>
          </p:cNvPicPr>
          <p:nvPr/>
        </p:nvPicPr>
        <p:blipFill>
          <a:blip r:embed="rId5">
            <a:duotone>
              <a:schemeClr val="accent1">
                <a:shade val="45000"/>
                <a:satMod val="135000"/>
              </a:schemeClr>
              <a:prstClr val="white"/>
            </a:duotone>
          </a:blip>
          <a:stretch>
            <a:fillRect/>
          </a:stretch>
        </p:blipFill>
        <p:spPr>
          <a:xfrm>
            <a:off x="21647" y="33486308"/>
            <a:ext cx="50800000" cy="5852904"/>
          </a:xfrm>
          <a:prstGeom prst="rect">
            <a:avLst/>
          </a:prstGeom>
        </p:spPr>
      </p:pic>
      <p:pic>
        <p:nvPicPr>
          <p:cNvPr id="6" name="Object 5" descr="preencoded.png"/>
          <p:cNvPicPr>
            <a:picLocks noChangeAspect="1"/>
          </p:cNvPicPr>
          <p:nvPr/>
        </p:nvPicPr>
        <p:blipFill>
          <a:blip r:embed="rId6"/>
          <a:stretch>
            <a:fillRect/>
          </a:stretch>
        </p:blipFill>
        <p:spPr>
          <a:xfrm>
            <a:off x="2549621" y="4714394"/>
            <a:ext cx="1298864" cy="2020455"/>
          </a:xfrm>
          <a:prstGeom prst="rect">
            <a:avLst/>
          </a:prstGeom>
        </p:spPr>
      </p:pic>
      <p:pic>
        <p:nvPicPr>
          <p:cNvPr id="8" name="Object 7" descr="preencoded.png"/>
          <p:cNvPicPr>
            <a:picLocks noChangeAspect="1"/>
          </p:cNvPicPr>
          <p:nvPr/>
        </p:nvPicPr>
        <p:blipFill>
          <a:blip r:embed="rId7">
            <a:duotone>
              <a:schemeClr val="accent1">
                <a:shade val="45000"/>
                <a:satMod val="135000"/>
              </a:schemeClr>
              <a:prstClr val="white"/>
            </a:duotone>
          </a:blip>
          <a:stretch>
            <a:fillRect/>
          </a:stretch>
        </p:blipFill>
        <p:spPr>
          <a:xfrm>
            <a:off x="8354540" y="19615729"/>
            <a:ext cx="2712604" cy="2786223"/>
          </a:xfrm>
          <a:prstGeom prst="rect">
            <a:avLst/>
          </a:prstGeom>
        </p:spPr>
      </p:pic>
      <p:pic>
        <p:nvPicPr>
          <p:cNvPr id="9" name="Object 8" descr="preencoded.png"/>
          <p:cNvPicPr>
            <a:picLocks noChangeAspect="1"/>
          </p:cNvPicPr>
          <p:nvPr/>
        </p:nvPicPr>
        <p:blipFill>
          <a:blip r:embed="rId8">
            <a:duotone>
              <a:schemeClr val="accent1">
                <a:shade val="45000"/>
                <a:satMod val="135000"/>
              </a:schemeClr>
              <a:prstClr val="white"/>
            </a:duotone>
          </a:blip>
          <a:stretch>
            <a:fillRect/>
          </a:stretch>
        </p:blipFill>
        <p:spPr>
          <a:xfrm>
            <a:off x="23363413" y="19501828"/>
            <a:ext cx="2898873" cy="2226639"/>
          </a:xfrm>
          <a:prstGeom prst="rect">
            <a:avLst/>
          </a:prstGeom>
        </p:spPr>
      </p:pic>
      <p:pic>
        <p:nvPicPr>
          <p:cNvPr id="11" name="Object 10" descr="preencoded.png"/>
          <p:cNvPicPr>
            <a:picLocks noChangeAspect="1"/>
          </p:cNvPicPr>
          <p:nvPr/>
        </p:nvPicPr>
        <p:blipFill>
          <a:blip r:embed="rId9"/>
          <a:stretch>
            <a:fillRect/>
          </a:stretch>
        </p:blipFill>
        <p:spPr>
          <a:xfrm>
            <a:off x="17149060" y="19708012"/>
            <a:ext cx="721591" cy="3607955"/>
          </a:xfrm>
          <a:prstGeom prst="rect">
            <a:avLst/>
          </a:prstGeom>
        </p:spPr>
      </p:pic>
      <p:pic>
        <p:nvPicPr>
          <p:cNvPr id="12" name="Object 11" descr="preencoded.png"/>
          <p:cNvPicPr>
            <a:picLocks noChangeAspect="1"/>
          </p:cNvPicPr>
          <p:nvPr/>
        </p:nvPicPr>
        <p:blipFill>
          <a:blip r:embed="rId10"/>
          <a:stretch>
            <a:fillRect/>
          </a:stretch>
        </p:blipFill>
        <p:spPr>
          <a:xfrm>
            <a:off x="31482540" y="19708012"/>
            <a:ext cx="721591" cy="3607955"/>
          </a:xfrm>
          <a:prstGeom prst="rect">
            <a:avLst/>
          </a:prstGeom>
        </p:spPr>
      </p:pic>
      <p:sp>
        <p:nvSpPr>
          <p:cNvPr id="13" name="Object 12"/>
          <p:cNvSpPr txBox="1"/>
          <p:nvPr/>
        </p:nvSpPr>
        <p:spPr>
          <a:xfrm>
            <a:off x="4810606" y="4714394"/>
            <a:ext cx="33381998" cy="2068561"/>
          </a:xfrm>
          <a:prstGeom prst="rect">
            <a:avLst/>
          </a:prstGeom>
          <a:noFill/>
        </p:spPr>
        <p:txBody>
          <a:bodyPr wrap="square" rtlCol="0" anchor="ctr"/>
          <a:lstStyle/>
          <a:p>
            <a:pPr>
              <a:buNone/>
            </a:pPr>
            <a:r>
              <a:rPr lang="en-US" sz="15200" b="1" dirty="0">
                <a:solidFill>
                  <a:srgbClr val="000000"/>
                </a:solidFill>
                <a:latin typeface="Calibri" panose="020F0502020204030204" pitchFamily="34" charset="0"/>
                <a:ea typeface="Karla" pitchFamily="34" charset="-122"/>
                <a:cs typeface="Calibri" panose="020F0502020204030204" pitchFamily="34" charset="0"/>
              </a:rPr>
              <a:t>FY22 Goals</a:t>
            </a:r>
            <a:endParaRPr lang="en-US" dirty="0">
              <a:latin typeface="Calibri" panose="020F0502020204030204" pitchFamily="34" charset="0"/>
              <a:cs typeface="Calibri" panose="020F0502020204030204" pitchFamily="34" charset="0"/>
            </a:endParaRPr>
          </a:p>
        </p:txBody>
      </p:sp>
      <p:sp>
        <p:nvSpPr>
          <p:cNvPr id="14" name="Object 13"/>
          <p:cNvSpPr txBox="1"/>
          <p:nvPr/>
        </p:nvSpPr>
        <p:spPr>
          <a:xfrm>
            <a:off x="2549621" y="35983334"/>
            <a:ext cx="40826411" cy="433518"/>
          </a:xfrm>
          <a:prstGeom prst="rect">
            <a:avLst/>
          </a:prstGeom>
          <a:noFill/>
        </p:spPr>
        <p:txBody>
          <a:bodyPr wrap="square" rtlCol="0" anchor="ctr"/>
          <a:lstStyle/>
          <a:p>
            <a:pPr lvl="0"/>
            <a:r>
              <a:rPr lang="en-US" sz="5700" b="1" dirty="0">
                <a:solidFill>
                  <a:srgbClr val="FFFFFF"/>
                </a:solidFill>
                <a:latin typeface="Calibri" panose="020F0502020204030204" pitchFamily="34" charset="0"/>
                <a:ea typeface="Karla" pitchFamily="34" charset="-122"/>
                <a:cs typeface="Calibri" panose="020F0502020204030204" pitchFamily="34" charset="0"/>
              </a:rPr>
              <a:t>Department of Agriculture </a:t>
            </a:r>
            <a:r>
              <a:rPr lang="en-US" sz="5700" dirty="0">
                <a:solidFill>
                  <a:srgbClr val="FFFFFF"/>
                </a:solidFill>
                <a:latin typeface="Calibri" panose="020F0502020204030204" pitchFamily="34" charset="0"/>
                <a:ea typeface="Karla" pitchFamily="34" charset="-122"/>
                <a:cs typeface="Calibri" panose="020F0502020204030204" pitchFamily="34" charset="0"/>
              </a:rPr>
              <a:t>// Cannabis Annual Report 2021 // FY22 Goals</a:t>
            </a:r>
          </a:p>
        </p:txBody>
      </p:sp>
      <p:sp>
        <p:nvSpPr>
          <p:cNvPr id="15" name="Object 14"/>
          <p:cNvSpPr txBox="1"/>
          <p:nvPr/>
        </p:nvSpPr>
        <p:spPr>
          <a:xfrm>
            <a:off x="4810606" y="7937500"/>
            <a:ext cx="41222083" cy="2116667"/>
          </a:xfrm>
          <a:prstGeom prst="rect">
            <a:avLst/>
          </a:prstGeom>
          <a:noFill/>
        </p:spPr>
        <p:txBody>
          <a:bodyPr wrap="square" rtlCol="0" anchor="ctr"/>
          <a:lstStyle/>
          <a:p>
            <a:pPr>
              <a:buNone/>
            </a:pPr>
            <a:r>
              <a:rPr lang="en-US" sz="6400" dirty="0">
                <a:solidFill>
                  <a:srgbClr val="000000"/>
                </a:solidFill>
                <a:latin typeface="Calibri" panose="020F0502020204030204" pitchFamily="34" charset="0"/>
                <a:ea typeface="Karla" pitchFamily="34" charset="-122"/>
                <a:cs typeface="Calibri" panose="020F0502020204030204" pitchFamily="34" charset="0"/>
              </a:rPr>
              <a:t>In the coming year the Department intends to continue striving toward its mission of providing an efficient and flexible regulatory structure for a safe and equitable adult use cannabis industry in Illinois. Our primary goal will be in establishing the new licenses issued under the CRTA and providing the resources those licensees need to build.  </a:t>
            </a:r>
            <a:endParaRPr lang="en-US" dirty="0">
              <a:latin typeface="Calibri" panose="020F0502020204030204" pitchFamily="34" charset="0"/>
              <a:cs typeface="Calibri" panose="020F0502020204030204" pitchFamily="34" charset="0"/>
            </a:endParaRPr>
          </a:p>
        </p:txBody>
      </p:sp>
      <p:sp>
        <p:nvSpPr>
          <p:cNvPr id="16" name="Object 15"/>
          <p:cNvSpPr txBox="1"/>
          <p:nvPr/>
        </p:nvSpPr>
        <p:spPr>
          <a:xfrm>
            <a:off x="4810606" y="13289299"/>
            <a:ext cx="41222083" cy="3030682"/>
          </a:xfrm>
          <a:prstGeom prst="rect">
            <a:avLst/>
          </a:prstGeom>
          <a:noFill/>
        </p:spPr>
        <p:txBody>
          <a:bodyPr wrap="square" rtlCol="0" anchor="ctr"/>
          <a:lstStyle/>
          <a:p>
            <a:pPr marL="1028700" lvl="2" indent="-342900">
              <a:lnSpc>
                <a:spcPts val="8000"/>
              </a:lnSpc>
              <a:buSzPct val="100000"/>
              <a:buChar char="•"/>
            </a:pPr>
            <a:r>
              <a:rPr lang="en-US" sz="5300" dirty="0">
                <a:solidFill>
                  <a:srgbClr val="000000"/>
                </a:solidFill>
                <a:latin typeface="Calibri" panose="020F0502020204030204" pitchFamily="34" charset="0"/>
                <a:ea typeface="Karla" pitchFamily="34" charset="-122"/>
                <a:cs typeface="Calibri" panose="020F0502020204030204" pitchFamily="34" charset="0"/>
              </a:rPr>
              <a:t>Bring new Craft Grow, Infuser, and Transporter Licenses online </a:t>
            </a:r>
          </a:p>
          <a:p>
            <a:pPr marL="1028700" lvl="2" indent="-342900">
              <a:lnSpc>
                <a:spcPts val="8000"/>
              </a:lnSpc>
              <a:buSzPct val="100000"/>
              <a:buChar char="•"/>
            </a:pPr>
            <a:r>
              <a:rPr lang="en-US" sz="5300" dirty="0">
                <a:solidFill>
                  <a:srgbClr val="000000"/>
                </a:solidFill>
                <a:latin typeface="Calibri" panose="020F0502020204030204" pitchFamily="34" charset="0"/>
                <a:ea typeface="Karla" pitchFamily="34" charset="-122"/>
                <a:cs typeface="Calibri" panose="020F0502020204030204" pitchFamily="34" charset="0"/>
              </a:rPr>
              <a:t>Begin Community College Cannabis Vocational Pilot Program</a:t>
            </a:r>
          </a:p>
          <a:p>
            <a:pPr marL="1028700" lvl="2" indent="-342900">
              <a:lnSpc>
                <a:spcPts val="8000"/>
              </a:lnSpc>
              <a:buSzPct val="100000"/>
              <a:buChar char="•"/>
            </a:pPr>
            <a:r>
              <a:rPr lang="en-US" sz="5400" dirty="0">
                <a:solidFill>
                  <a:srgbClr val="000000"/>
                </a:solidFill>
                <a:latin typeface="Calibri" panose="020F0502020204030204" pitchFamily="34" charset="0"/>
                <a:ea typeface="Karla" pitchFamily="34" charset="-122"/>
                <a:cs typeface="Calibri" panose="020F0502020204030204" pitchFamily="34" charset="0"/>
              </a:rPr>
              <a:t> Onboard necessary and essential personnel for efficient and timely implementation of Cannabis Regulation and Tax Act</a:t>
            </a:r>
            <a:endParaRPr lang="en-US" sz="5400" dirty="0">
              <a:latin typeface="Calibri" panose="020F0502020204030204" pitchFamily="34" charset="0"/>
              <a:cs typeface="Calibri" panose="020F0502020204030204" pitchFamily="34" charset="0"/>
            </a:endParaRPr>
          </a:p>
          <a:p>
            <a:pPr marL="1028700" lvl="2" indent="-342900">
              <a:lnSpc>
                <a:spcPts val="8000"/>
              </a:lnSpc>
              <a:buSzPct val="100000"/>
              <a:buChar char="•"/>
            </a:pPr>
            <a:r>
              <a:rPr lang="en-US" sz="5300" dirty="0">
                <a:solidFill>
                  <a:srgbClr val="000000"/>
                </a:solidFill>
                <a:latin typeface="Calibri" panose="020F0502020204030204" pitchFamily="34" charset="0"/>
                <a:ea typeface="Karla" pitchFamily="34" charset="-122"/>
                <a:cs typeface="Calibri" panose="020F0502020204030204" pitchFamily="34" charset="0"/>
              </a:rPr>
              <a:t>Overhaul licensing and registration systems</a:t>
            </a:r>
          </a:p>
        </p:txBody>
      </p:sp>
      <p:sp>
        <p:nvSpPr>
          <p:cNvPr id="17" name="Object 16"/>
          <p:cNvSpPr txBox="1"/>
          <p:nvPr/>
        </p:nvSpPr>
        <p:spPr>
          <a:xfrm>
            <a:off x="4810606" y="11389110"/>
            <a:ext cx="28451127" cy="1058333"/>
          </a:xfrm>
          <a:prstGeom prst="rect">
            <a:avLst/>
          </a:prstGeom>
          <a:noFill/>
        </p:spPr>
        <p:txBody>
          <a:bodyPr wrap="square" rtlCol="0" anchor="ctr"/>
          <a:lstStyle/>
          <a:p>
            <a:pPr>
              <a:lnSpc>
                <a:spcPts val="7600"/>
              </a:lnSpc>
              <a:buNone/>
            </a:pPr>
            <a:r>
              <a:rPr lang="en-US" sz="7600" b="1" dirty="0">
                <a:solidFill>
                  <a:srgbClr val="000000"/>
                </a:solidFill>
                <a:latin typeface="Calibri" panose="020F0502020204030204" pitchFamily="34" charset="0"/>
                <a:ea typeface="Karla" pitchFamily="34" charset="-122"/>
                <a:cs typeface="Calibri" panose="020F0502020204030204" pitchFamily="34" charset="0"/>
              </a:rPr>
              <a:t>Goals to achieve:</a:t>
            </a:r>
            <a:endParaRPr lang="en-US" dirty="0">
              <a:latin typeface="Calibri" panose="020F0502020204030204" pitchFamily="34" charset="0"/>
              <a:cs typeface="Calibri" panose="020F0502020204030204" pitchFamily="34" charset="0"/>
            </a:endParaRPr>
          </a:p>
        </p:txBody>
      </p:sp>
      <p:sp>
        <p:nvSpPr>
          <p:cNvPr id="18" name="Object 17"/>
          <p:cNvSpPr txBox="1"/>
          <p:nvPr/>
        </p:nvSpPr>
        <p:spPr>
          <a:xfrm>
            <a:off x="4810606" y="17654924"/>
            <a:ext cx="28451127" cy="1058333"/>
          </a:xfrm>
          <a:prstGeom prst="rect">
            <a:avLst/>
          </a:prstGeom>
          <a:noFill/>
        </p:spPr>
        <p:txBody>
          <a:bodyPr wrap="square" rtlCol="0" anchor="ctr"/>
          <a:lstStyle/>
          <a:p>
            <a:pPr>
              <a:lnSpc>
                <a:spcPts val="7600"/>
              </a:lnSpc>
              <a:buNone/>
            </a:pPr>
            <a:r>
              <a:rPr lang="en-US" sz="7600" b="1" dirty="0">
                <a:solidFill>
                  <a:srgbClr val="000000"/>
                </a:solidFill>
                <a:latin typeface="Calibri" panose="020F0502020204030204" pitchFamily="34" charset="0"/>
                <a:ea typeface="Karla" pitchFamily="34" charset="-122"/>
                <a:cs typeface="Calibri" panose="020F0502020204030204" pitchFamily="34" charset="0"/>
              </a:rPr>
              <a:t>Essential Projects </a:t>
            </a:r>
            <a:endParaRPr lang="en-US" dirty="0">
              <a:latin typeface="Calibri" panose="020F0502020204030204" pitchFamily="34" charset="0"/>
              <a:cs typeface="Calibri" panose="020F0502020204030204" pitchFamily="34" charset="0"/>
            </a:endParaRPr>
          </a:p>
        </p:txBody>
      </p:sp>
      <p:sp>
        <p:nvSpPr>
          <p:cNvPr id="20" name="Object 19"/>
          <p:cNvSpPr txBox="1"/>
          <p:nvPr/>
        </p:nvSpPr>
        <p:spPr>
          <a:xfrm>
            <a:off x="6308541" y="25425382"/>
            <a:ext cx="6804602" cy="914015"/>
          </a:xfrm>
          <a:prstGeom prst="rect">
            <a:avLst/>
          </a:prstGeom>
          <a:noFill/>
        </p:spPr>
        <p:txBody>
          <a:bodyPr wrap="square" rtlCol="0" anchor="ctr"/>
          <a:lstStyle/>
          <a:p>
            <a:pPr algn="ctr">
              <a:buNone/>
            </a:pPr>
            <a:r>
              <a:rPr lang="en-US" sz="5300" dirty="0">
                <a:solidFill>
                  <a:srgbClr val="000000"/>
                </a:solidFill>
                <a:latin typeface="Calibri" panose="020F0502020204030204" pitchFamily="34" charset="0"/>
                <a:ea typeface="Karla" pitchFamily="34" charset="-122"/>
                <a:cs typeface="Calibri" panose="020F0502020204030204" pitchFamily="34" charset="0"/>
              </a:rPr>
              <a:t>Update, modernize, and streamline Administrative Rules to incorporate lessons learned and feedback from licensees and other state partners. </a:t>
            </a:r>
            <a:endParaRPr lang="en-US" dirty="0">
              <a:latin typeface="Calibri" panose="020F0502020204030204" pitchFamily="34" charset="0"/>
              <a:cs typeface="Calibri" panose="020F0502020204030204" pitchFamily="34" charset="0"/>
            </a:endParaRPr>
          </a:p>
        </p:txBody>
      </p:sp>
      <p:sp>
        <p:nvSpPr>
          <p:cNvPr id="22" name="Object 21"/>
          <p:cNvSpPr txBox="1"/>
          <p:nvPr/>
        </p:nvSpPr>
        <p:spPr>
          <a:xfrm>
            <a:off x="20544208" y="24527231"/>
            <a:ext cx="8537282" cy="1878424"/>
          </a:xfrm>
          <a:prstGeom prst="rect">
            <a:avLst/>
          </a:prstGeom>
          <a:noFill/>
        </p:spPr>
        <p:txBody>
          <a:bodyPr wrap="square" rtlCol="0" anchor="ctr"/>
          <a:lstStyle/>
          <a:p>
            <a:pPr algn="ctr">
              <a:buNone/>
            </a:pPr>
            <a:r>
              <a:rPr lang="en-US" sz="5300" dirty="0">
                <a:solidFill>
                  <a:srgbClr val="000000"/>
                </a:solidFill>
                <a:latin typeface="Calibri" panose="020F0502020204030204" pitchFamily="34" charset="0"/>
                <a:ea typeface="Karla" pitchFamily="34" charset="-122"/>
                <a:cs typeface="Calibri" panose="020F0502020204030204" pitchFamily="34" charset="0"/>
              </a:rPr>
              <a:t>Continue to build out the Division staff to provide the support and resources necessary to licensees and for the appropriate oversight and regulation of the industry. </a:t>
            </a:r>
            <a:endParaRPr lang="en-US" dirty="0">
              <a:latin typeface="Calibri" panose="020F0502020204030204" pitchFamily="34" charset="0"/>
              <a:cs typeface="Calibri" panose="020F0502020204030204" pitchFamily="34" charset="0"/>
            </a:endParaRPr>
          </a:p>
        </p:txBody>
      </p:sp>
      <p:sp>
        <p:nvSpPr>
          <p:cNvPr id="24" name="Object 23"/>
          <p:cNvSpPr txBox="1"/>
          <p:nvPr/>
        </p:nvSpPr>
        <p:spPr>
          <a:xfrm>
            <a:off x="32995564" y="28612231"/>
            <a:ext cx="6804602" cy="914015"/>
          </a:xfrm>
          <a:prstGeom prst="rect">
            <a:avLst/>
          </a:prstGeom>
          <a:noFill/>
        </p:spPr>
        <p:txBody>
          <a:bodyPr wrap="square" rtlCol="0" anchor="ctr"/>
          <a:lstStyle/>
          <a:p>
            <a:pPr>
              <a:buNone/>
            </a:pPr>
            <a:endParaRPr lang="en-US" dirty="0">
              <a:latin typeface="Calibri" panose="020F0502020204030204" pitchFamily="34" charset="0"/>
              <a:cs typeface="Calibri" panose="020F0502020204030204" pitchFamily="34" charset="0"/>
            </a:endParaRPr>
          </a:p>
        </p:txBody>
      </p:sp>
      <p:sp>
        <p:nvSpPr>
          <p:cNvPr id="26" name="TextBox 25">
            <a:extLst>
              <a:ext uri="{FF2B5EF4-FFF2-40B4-BE49-F238E27FC236}">
                <a16:creationId xmlns:a16="http://schemas.microsoft.com/office/drawing/2014/main" id="{C27676ED-A9A5-4811-9588-DCC8F9CD59C5}"/>
              </a:ext>
            </a:extLst>
          </p:cNvPr>
          <p:cNvSpPr txBox="1"/>
          <p:nvPr/>
        </p:nvSpPr>
        <p:spPr>
          <a:xfrm>
            <a:off x="49746349" y="37766114"/>
            <a:ext cx="569387" cy="923330"/>
          </a:xfrm>
          <a:prstGeom prst="rect">
            <a:avLst/>
          </a:prstGeom>
          <a:noFill/>
        </p:spPr>
        <p:txBody>
          <a:bodyPr wrap="none" rtlCol="0">
            <a:spAutoFit/>
          </a:bodyPr>
          <a:lstStyle/>
          <a:p>
            <a:fld id="{F751047D-C897-410C-B655-63B5FBA012E8}" type="slidenum">
              <a:rPr lang="en-US" sz="5400" smtClean="0"/>
              <a:t>5</a:t>
            </a:fld>
            <a:endParaRPr lang="en-US" sz="5400" dirty="0"/>
          </a:p>
        </p:txBody>
      </p:sp>
      <p:pic>
        <p:nvPicPr>
          <p:cNvPr id="27" name="Object 26" descr="Internet">
            <a:extLst>
              <a:ext uri="{FF2B5EF4-FFF2-40B4-BE49-F238E27FC236}">
                <a16:creationId xmlns:a16="http://schemas.microsoft.com/office/drawing/2014/main" id="{7C01CD25-FFB5-46A8-93F4-241D02543030}"/>
              </a:ext>
            </a:extLst>
          </p:cNvPr>
          <p:cNvPicPr>
            <a:picLocks noChangeAspect="1"/>
          </p:cNvPicPr>
          <p:nvPr/>
        </p:nvPicPr>
        <p:blipFill>
          <a:blip r:embed="rId11">
            <a:extLst>
              <a:ext uri="{96DAC541-7B7A-43D3-8B79-37D633B846F1}">
                <asvg:svgBlip xmlns:asvg="http://schemas.microsoft.com/office/drawing/2016/SVG/main" r:embed="rId12"/>
              </a:ext>
            </a:extLst>
          </a:blip>
          <a:srcRect/>
          <a:stretch/>
        </p:blipFill>
        <p:spPr>
          <a:xfrm>
            <a:off x="36804195" y="19144074"/>
            <a:ext cx="2776817" cy="2776817"/>
          </a:xfrm>
          <a:prstGeom prst="rect">
            <a:avLst/>
          </a:prstGeom>
        </p:spPr>
      </p:pic>
      <p:sp>
        <p:nvSpPr>
          <p:cNvPr id="29" name="Object 18">
            <a:extLst>
              <a:ext uri="{FF2B5EF4-FFF2-40B4-BE49-F238E27FC236}">
                <a16:creationId xmlns:a16="http://schemas.microsoft.com/office/drawing/2014/main" id="{A1F1CCE4-B50E-481B-8A1A-37ED4E2E0173}"/>
              </a:ext>
            </a:extLst>
          </p:cNvPr>
          <p:cNvSpPr txBox="1"/>
          <p:nvPr/>
        </p:nvSpPr>
        <p:spPr>
          <a:xfrm>
            <a:off x="32341413" y="23502096"/>
            <a:ext cx="11702382" cy="6024150"/>
          </a:xfrm>
          <a:prstGeom prst="rect">
            <a:avLst/>
          </a:prstGeom>
          <a:noFill/>
        </p:spPr>
        <p:txBody>
          <a:bodyPr wrap="square" rtlCol="0" anchor="ctr"/>
          <a:lstStyle/>
          <a:p>
            <a:pPr algn="ctr">
              <a:lnSpc>
                <a:spcPts val="6900"/>
              </a:lnSpc>
            </a:pPr>
            <a:r>
              <a:rPr lang="en-US" sz="5300" dirty="0">
                <a:latin typeface="Calibri" panose="020F0502020204030204" pitchFamily="34" charset="0"/>
                <a:ea typeface="Karla" pitchFamily="34" charset="-122"/>
                <a:cs typeface="Calibri" panose="020F0502020204030204" pitchFamily="34" charset="0"/>
              </a:rPr>
              <a:t>Continue to build on successes of new licensing portal, </a:t>
            </a:r>
            <a:r>
              <a:rPr lang="en-US" sz="5300" dirty="0" err="1">
                <a:latin typeface="Calibri" panose="020F0502020204030204" pitchFamily="34" charset="0"/>
                <a:ea typeface="Karla" pitchFamily="34" charset="-122"/>
                <a:cs typeface="Calibri" panose="020F0502020204030204" pitchFamily="34" charset="0"/>
              </a:rPr>
              <a:t>Complia</a:t>
            </a:r>
            <a:r>
              <a:rPr lang="en-US" sz="5300" dirty="0">
                <a:latin typeface="Calibri" panose="020F0502020204030204" pitchFamily="34" charset="0"/>
                <a:ea typeface="Karla" pitchFamily="34" charset="-122"/>
                <a:cs typeface="Calibri" panose="020F0502020204030204" pitchFamily="34" charset="0"/>
              </a:rPr>
              <a:t>. The new system streamlines IDOA business process’ as well as the centers business process’, allows for easier and more efficient reporting, establishes service level agreements for the software, and builds out firmer security standards and data</a:t>
            </a:r>
          </a:p>
          <a:p>
            <a:pPr algn="ctr">
              <a:lnSpc>
                <a:spcPts val="6900"/>
              </a:lnSpc>
              <a:buNone/>
            </a:pPr>
            <a:r>
              <a:rPr lang="en-US" sz="5300" dirty="0">
                <a:latin typeface="Calibri" panose="020F0502020204030204" pitchFamily="34" charset="0"/>
                <a:ea typeface="Karla" pitchFamily="34" charset="-122"/>
                <a:cs typeface="Calibri" panose="020F0502020204030204" pitchFamily="34" charset="0"/>
              </a:rPr>
              <a:t>protection protocols. </a:t>
            </a:r>
          </a:p>
          <a:p>
            <a:pPr algn="ctr">
              <a:lnSpc>
                <a:spcPts val="6900"/>
              </a:lnSpc>
              <a:buNone/>
            </a:pPr>
            <a:endParaRPr lang="en-US" dirty="0">
              <a:latin typeface="Calibri" panose="020F0502020204030204" pitchFamily="34" charset="0"/>
              <a:cs typeface="Calibri" panose="020F050202020403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stretch>
            <a:fillRect/>
          </a:stretch>
        </p:blipFill>
        <p:spPr>
          <a:xfrm>
            <a:off x="0" y="0"/>
            <a:ext cx="50800000" cy="39243000"/>
          </a:xfrm>
          <a:prstGeom prst="rect">
            <a:avLst/>
          </a:prstGeom>
        </p:spPr>
      </p:pic>
      <p:pic>
        <p:nvPicPr>
          <p:cNvPr id="4" name="Object 3" descr="preencoded.png"/>
          <p:cNvPicPr>
            <a:picLocks noChangeAspect="1"/>
          </p:cNvPicPr>
          <p:nvPr/>
        </p:nvPicPr>
        <p:blipFill>
          <a:blip r:embed="rId4">
            <a:duotone>
              <a:schemeClr val="accent1">
                <a:shade val="45000"/>
                <a:satMod val="135000"/>
              </a:schemeClr>
              <a:prstClr val="white"/>
            </a:duotone>
          </a:blip>
          <a:stretch>
            <a:fillRect/>
          </a:stretch>
        </p:blipFill>
        <p:spPr>
          <a:xfrm>
            <a:off x="0" y="0"/>
            <a:ext cx="50800000" cy="33433712"/>
          </a:xfrm>
          <a:prstGeom prst="rect">
            <a:avLst/>
          </a:prstGeom>
          <a:ln>
            <a:solidFill>
              <a:srgbClr val="7FAC6E"/>
            </a:solidFill>
          </a:ln>
        </p:spPr>
      </p:pic>
      <p:pic>
        <p:nvPicPr>
          <p:cNvPr id="5" name="Object 4" descr="preencoded.png"/>
          <p:cNvPicPr>
            <a:picLocks noChangeAspect="1"/>
          </p:cNvPicPr>
          <p:nvPr/>
        </p:nvPicPr>
        <p:blipFill>
          <a:blip r:embed="rId5"/>
          <a:stretch>
            <a:fillRect/>
          </a:stretch>
        </p:blipFill>
        <p:spPr>
          <a:xfrm>
            <a:off x="2549621" y="4714394"/>
            <a:ext cx="1298864" cy="2068561"/>
          </a:xfrm>
          <a:prstGeom prst="rect">
            <a:avLst/>
          </a:prstGeom>
        </p:spPr>
      </p:pic>
      <p:pic>
        <p:nvPicPr>
          <p:cNvPr id="7" name="Object 6" descr="preencoded.png"/>
          <p:cNvPicPr>
            <a:picLocks noChangeAspect="1"/>
          </p:cNvPicPr>
          <p:nvPr/>
        </p:nvPicPr>
        <p:blipFill>
          <a:blip r:embed="rId6"/>
          <a:stretch>
            <a:fillRect/>
          </a:stretch>
        </p:blipFill>
        <p:spPr>
          <a:xfrm>
            <a:off x="4425595" y="11497349"/>
            <a:ext cx="3607955" cy="3607955"/>
          </a:xfrm>
          <a:prstGeom prst="rect">
            <a:avLst/>
          </a:prstGeom>
        </p:spPr>
      </p:pic>
      <p:pic>
        <p:nvPicPr>
          <p:cNvPr id="8" name="Object 7" descr="preencoded.png"/>
          <p:cNvPicPr>
            <a:picLocks noChangeAspect="1"/>
          </p:cNvPicPr>
          <p:nvPr/>
        </p:nvPicPr>
        <p:blipFill>
          <a:blip r:embed="rId7"/>
          <a:stretch>
            <a:fillRect/>
          </a:stretch>
        </p:blipFill>
        <p:spPr>
          <a:xfrm>
            <a:off x="19047432" y="11935660"/>
            <a:ext cx="3607955" cy="3607955"/>
          </a:xfrm>
          <a:prstGeom prst="rect">
            <a:avLst/>
          </a:prstGeom>
        </p:spPr>
      </p:pic>
      <p:pic>
        <p:nvPicPr>
          <p:cNvPr id="9" name="Object 8" descr="preencoded.png"/>
          <p:cNvPicPr>
            <a:picLocks noChangeAspect="1"/>
          </p:cNvPicPr>
          <p:nvPr/>
        </p:nvPicPr>
        <p:blipFill>
          <a:blip r:embed="rId8"/>
          <a:stretch>
            <a:fillRect/>
          </a:stretch>
        </p:blipFill>
        <p:spPr>
          <a:xfrm>
            <a:off x="32135970" y="14454544"/>
            <a:ext cx="3607955" cy="2707725"/>
          </a:xfrm>
          <a:prstGeom prst="rect">
            <a:avLst/>
          </a:prstGeom>
        </p:spPr>
      </p:pic>
      <p:pic>
        <p:nvPicPr>
          <p:cNvPr id="10" name="Object 9" descr="preencoded.png"/>
          <p:cNvPicPr>
            <a:picLocks noChangeAspect="1"/>
          </p:cNvPicPr>
          <p:nvPr/>
        </p:nvPicPr>
        <p:blipFill>
          <a:blip r:embed="rId9"/>
          <a:stretch>
            <a:fillRect/>
          </a:stretch>
        </p:blipFill>
        <p:spPr>
          <a:xfrm>
            <a:off x="4425594" y="20433834"/>
            <a:ext cx="3607955" cy="3223106"/>
          </a:xfrm>
          <a:prstGeom prst="rect">
            <a:avLst/>
          </a:prstGeom>
        </p:spPr>
      </p:pic>
      <p:pic>
        <p:nvPicPr>
          <p:cNvPr id="11" name="Object 10" descr="preencoded.png"/>
          <p:cNvPicPr>
            <a:picLocks noChangeAspect="1"/>
          </p:cNvPicPr>
          <p:nvPr/>
        </p:nvPicPr>
        <p:blipFill>
          <a:blip r:embed="rId10"/>
          <a:stretch>
            <a:fillRect/>
          </a:stretch>
        </p:blipFill>
        <p:spPr>
          <a:xfrm>
            <a:off x="18091331" y="22502556"/>
            <a:ext cx="3607955" cy="2934470"/>
          </a:xfrm>
          <a:prstGeom prst="rect">
            <a:avLst/>
          </a:prstGeom>
        </p:spPr>
      </p:pic>
      <p:pic>
        <p:nvPicPr>
          <p:cNvPr id="12" name="Object 11" descr="preencoded.png"/>
          <p:cNvPicPr>
            <a:picLocks noChangeAspect="1"/>
          </p:cNvPicPr>
          <p:nvPr/>
        </p:nvPicPr>
        <p:blipFill>
          <a:blip r:embed="rId11"/>
          <a:stretch>
            <a:fillRect/>
          </a:stretch>
        </p:blipFill>
        <p:spPr>
          <a:xfrm>
            <a:off x="32697208" y="24918939"/>
            <a:ext cx="3046717" cy="3046717"/>
          </a:xfrm>
          <a:prstGeom prst="rect">
            <a:avLst/>
          </a:prstGeom>
        </p:spPr>
      </p:pic>
      <p:sp>
        <p:nvSpPr>
          <p:cNvPr id="13" name="Object 12"/>
          <p:cNvSpPr txBox="1"/>
          <p:nvPr/>
        </p:nvSpPr>
        <p:spPr>
          <a:xfrm>
            <a:off x="4810605" y="4714394"/>
            <a:ext cx="37920009" cy="2068561"/>
          </a:xfrm>
          <a:prstGeom prst="rect">
            <a:avLst/>
          </a:prstGeom>
          <a:noFill/>
        </p:spPr>
        <p:txBody>
          <a:bodyPr wrap="square" rtlCol="0" anchor="ctr"/>
          <a:lstStyle/>
          <a:p>
            <a:pPr>
              <a:buNone/>
            </a:pPr>
            <a:r>
              <a:rPr lang="en-US" sz="15200" b="1" dirty="0">
                <a:solidFill>
                  <a:srgbClr val="FFFFFF"/>
                </a:solidFill>
                <a:latin typeface="Calibri" panose="020F0502020204030204" pitchFamily="34" charset="0"/>
                <a:ea typeface="Karla" pitchFamily="34" charset="-122"/>
                <a:cs typeface="Calibri" panose="020F0502020204030204" pitchFamily="34" charset="0"/>
              </a:rPr>
              <a:t>Key Data Points</a:t>
            </a:r>
            <a:endParaRPr lang="en-US" dirty="0">
              <a:latin typeface="Calibri" panose="020F0502020204030204" pitchFamily="34" charset="0"/>
              <a:cs typeface="Calibri" panose="020F0502020204030204" pitchFamily="34" charset="0"/>
            </a:endParaRPr>
          </a:p>
        </p:txBody>
      </p:sp>
      <p:sp>
        <p:nvSpPr>
          <p:cNvPr id="18" name="Object 17"/>
          <p:cNvSpPr txBox="1"/>
          <p:nvPr/>
        </p:nvSpPr>
        <p:spPr>
          <a:xfrm>
            <a:off x="9204293" y="11683109"/>
            <a:ext cx="8744078" cy="2742045"/>
          </a:xfrm>
          <a:prstGeom prst="rect">
            <a:avLst/>
          </a:prstGeom>
          <a:noFill/>
        </p:spPr>
        <p:txBody>
          <a:bodyPr wrap="square" rtlCol="0" anchor="ctr"/>
          <a:lstStyle/>
          <a:p>
            <a:pPr>
              <a:buNone/>
            </a:pPr>
            <a:r>
              <a:rPr lang="en-US" sz="5300" dirty="0">
                <a:solidFill>
                  <a:srgbClr val="FFFFFF"/>
                </a:solidFill>
                <a:latin typeface="Calibri" panose="020F0502020204030204" pitchFamily="34" charset="0"/>
                <a:ea typeface="Karla" pitchFamily="34" charset="-122"/>
                <a:cs typeface="Calibri" panose="020F0502020204030204" pitchFamily="34" charset="0"/>
              </a:rPr>
              <a:t>1,340 individual deficiency notice responses received </a:t>
            </a:r>
            <a:endParaRPr lang="en-US" dirty="0">
              <a:latin typeface="Calibri" panose="020F0502020204030204" pitchFamily="34" charset="0"/>
              <a:cs typeface="Calibri" panose="020F0502020204030204" pitchFamily="34" charset="0"/>
            </a:endParaRPr>
          </a:p>
        </p:txBody>
      </p:sp>
      <p:sp>
        <p:nvSpPr>
          <p:cNvPr id="19" name="Object 18"/>
          <p:cNvSpPr txBox="1"/>
          <p:nvPr/>
        </p:nvSpPr>
        <p:spPr>
          <a:xfrm>
            <a:off x="4810606" y="20685606"/>
            <a:ext cx="7544233" cy="1058333"/>
          </a:xfrm>
          <a:prstGeom prst="rect">
            <a:avLst/>
          </a:prstGeom>
          <a:noFill/>
        </p:spPr>
        <p:txBody>
          <a:bodyPr wrap="square" rtlCol="0" anchor="ctr"/>
          <a:lstStyle/>
          <a:p>
            <a:pPr>
              <a:lnSpc>
                <a:spcPts val="7600"/>
              </a:lnSpc>
            </a:pPr>
            <a:endParaRPr lang="en-US" sz="8000" dirty="0">
              <a:latin typeface="Calibri" panose="020F0502020204030204" pitchFamily="34" charset="0"/>
              <a:cs typeface="Calibri" panose="020F0502020204030204" pitchFamily="34" charset="0"/>
            </a:endParaRPr>
          </a:p>
        </p:txBody>
      </p:sp>
      <p:sp>
        <p:nvSpPr>
          <p:cNvPr id="20" name="Object 19"/>
          <p:cNvSpPr txBox="1"/>
          <p:nvPr/>
        </p:nvSpPr>
        <p:spPr>
          <a:xfrm>
            <a:off x="23375232" y="12254538"/>
            <a:ext cx="8743824" cy="2742045"/>
          </a:xfrm>
          <a:prstGeom prst="rect">
            <a:avLst/>
          </a:prstGeom>
          <a:noFill/>
        </p:spPr>
        <p:txBody>
          <a:bodyPr wrap="square" rtlCol="0" anchor="ctr"/>
          <a:lstStyle/>
          <a:p>
            <a:pPr>
              <a:buNone/>
            </a:pPr>
            <a:r>
              <a:rPr lang="en-US" sz="5400" dirty="0">
                <a:solidFill>
                  <a:schemeClr val="bg1"/>
                </a:solidFill>
                <a:latin typeface="Calibri" panose="020F0502020204030204" pitchFamily="34" charset="0"/>
                <a:cs typeface="Calibri" panose="020F0502020204030204" pitchFamily="34" charset="0"/>
              </a:rPr>
              <a:t>5,264 active agent badges </a:t>
            </a:r>
          </a:p>
        </p:txBody>
      </p:sp>
      <p:sp>
        <p:nvSpPr>
          <p:cNvPr id="21" name="Object 20"/>
          <p:cNvSpPr txBox="1"/>
          <p:nvPr/>
        </p:nvSpPr>
        <p:spPr>
          <a:xfrm>
            <a:off x="36480684" y="13980375"/>
            <a:ext cx="8743824" cy="3656061"/>
          </a:xfrm>
          <a:prstGeom prst="rect">
            <a:avLst/>
          </a:prstGeom>
          <a:noFill/>
        </p:spPr>
        <p:txBody>
          <a:bodyPr wrap="square" rtlCol="0" anchor="ctr"/>
          <a:lstStyle/>
          <a:p>
            <a:pPr>
              <a:buNone/>
            </a:pPr>
            <a:r>
              <a:rPr lang="en-US" sz="5300" dirty="0">
                <a:solidFill>
                  <a:srgbClr val="FFFFFF"/>
                </a:solidFill>
                <a:latin typeface="Calibri" panose="020F0502020204030204" pitchFamily="34" charset="0"/>
                <a:ea typeface="Karla" pitchFamily="34" charset="-122"/>
                <a:cs typeface="Calibri" panose="020F0502020204030204" pitchFamily="34" charset="0"/>
              </a:rPr>
              <a:t>1 Complaint Received </a:t>
            </a:r>
            <a:endParaRPr lang="en-US" sz="5400" dirty="0">
              <a:latin typeface="Calibri" panose="020F0502020204030204" pitchFamily="34" charset="0"/>
              <a:cs typeface="Calibri" panose="020F0502020204030204" pitchFamily="34" charset="0"/>
            </a:endParaRPr>
          </a:p>
        </p:txBody>
      </p:sp>
      <p:sp>
        <p:nvSpPr>
          <p:cNvPr id="22" name="Object 21"/>
          <p:cNvSpPr txBox="1"/>
          <p:nvPr/>
        </p:nvSpPr>
        <p:spPr>
          <a:xfrm>
            <a:off x="4810606" y="22176894"/>
            <a:ext cx="41222083" cy="914015"/>
          </a:xfrm>
          <a:prstGeom prst="rect">
            <a:avLst/>
          </a:prstGeom>
          <a:noFill/>
        </p:spPr>
        <p:txBody>
          <a:bodyPr wrap="square" rtlCol="0" anchor="ctr"/>
          <a:lstStyle/>
          <a:p>
            <a:pPr>
              <a:buNone/>
            </a:pPr>
            <a:endParaRPr lang="en-US" sz="5400" dirty="0">
              <a:latin typeface="Calibri" panose="020F0502020204030204" pitchFamily="34" charset="0"/>
              <a:cs typeface="Calibri" panose="020F0502020204030204" pitchFamily="34" charset="0"/>
            </a:endParaRPr>
          </a:p>
        </p:txBody>
      </p:sp>
      <p:sp>
        <p:nvSpPr>
          <p:cNvPr id="23" name="Object 22"/>
          <p:cNvSpPr txBox="1"/>
          <p:nvPr/>
        </p:nvSpPr>
        <p:spPr>
          <a:xfrm>
            <a:off x="8582722" y="20433834"/>
            <a:ext cx="8744078" cy="3656061"/>
          </a:xfrm>
          <a:prstGeom prst="rect">
            <a:avLst/>
          </a:prstGeom>
          <a:noFill/>
        </p:spPr>
        <p:txBody>
          <a:bodyPr wrap="square" rtlCol="0" anchor="ctr"/>
          <a:lstStyle/>
          <a:p>
            <a:pPr>
              <a:buNone/>
            </a:pPr>
            <a:r>
              <a:rPr lang="en-US" sz="5300" dirty="0">
                <a:solidFill>
                  <a:srgbClr val="FFFFFF"/>
                </a:solidFill>
                <a:latin typeface="Calibri" panose="020F0502020204030204" pitchFamily="34" charset="0"/>
                <a:ea typeface="Karla" pitchFamily="34" charset="-122"/>
                <a:cs typeface="Calibri" panose="020F0502020204030204" pitchFamily="34" charset="0"/>
              </a:rPr>
              <a:t>518 Inspections completed </a:t>
            </a:r>
            <a:endParaRPr lang="en-US" sz="5400" dirty="0">
              <a:latin typeface="Calibri" panose="020F0502020204030204" pitchFamily="34" charset="0"/>
              <a:cs typeface="Calibri" panose="020F0502020204030204" pitchFamily="34" charset="0"/>
            </a:endParaRPr>
          </a:p>
        </p:txBody>
      </p:sp>
      <p:sp>
        <p:nvSpPr>
          <p:cNvPr id="24" name="Object 23"/>
          <p:cNvSpPr txBox="1"/>
          <p:nvPr/>
        </p:nvSpPr>
        <p:spPr>
          <a:xfrm>
            <a:off x="22655387" y="22598768"/>
            <a:ext cx="8743824" cy="2742045"/>
          </a:xfrm>
          <a:prstGeom prst="rect">
            <a:avLst/>
          </a:prstGeom>
          <a:noFill/>
        </p:spPr>
        <p:txBody>
          <a:bodyPr wrap="square" rtlCol="0" anchor="ctr"/>
          <a:lstStyle/>
          <a:p>
            <a:pPr>
              <a:buNone/>
            </a:pPr>
            <a:r>
              <a:rPr lang="en-US" sz="5300" dirty="0">
                <a:solidFill>
                  <a:srgbClr val="FFFFFF"/>
                </a:solidFill>
                <a:latin typeface="Calibri" panose="020F0502020204030204" pitchFamily="34" charset="0"/>
                <a:ea typeface="Karla" pitchFamily="34" charset="-122"/>
                <a:cs typeface="Calibri" panose="020F0502020204030204" pitchFamily="34" charset="0"/>
              </a:rPr>
              <a:t>10 new positions filled </a:t>
            </a:r>
            <a:endParaRPr lang="en-US" sz="5400" dirty="0">
              <a:latin typeface="Calibri" panose="020F0502020204030204" pitchFamily="34" charset="0"/>
              <a:cs typeface="Calibri" panose="020F0502020204030204" pitchFamily="34" charset="0"/>
            </a:endParaRPr>
          </a:p>
        </p:txBody>
      </p:sp>
      <p:sp>
        <p:nvSpPr>
          <p:cNvPr id="25" name="Object 24"/>
          <p:cNvSpPr txBox="1"/>
          <p:nvPr/>
        </p:nvSpPr>
        <p:spPr>
          <a:xfrm>
            <a:off x="36512748" y="24630303"/>
            <a:ext cx="8743824" cy="3656061"/>
          </a:xfrm>
          <a:prstGeom prst="rect">
            <a:avLst/>
          </a:prstGeom>
          <a:noFill/>
        </p:spPr>
        <p:txBody>
          <a:bodyPr wrap="square" rtlCol="0" anchor="ctr"/>
          <a:lstStyle/>
          <a:p>
            <a:pPr>
              <a:buNone/>
            </a:pPr>
            <a:r>
              <a:rPr lang="en-US" sz="5300" dirty="0">
                <a:solidFill>
                  <a:srgbClr val="FFFFFF"/>
                </a:solidFill>
                <a:latin typeface="Calibri" panose="020F0502020204030204" pitchFamily="34" charset="0"/>
                <a:ea typeface="Karla" pitchFamily="34" charset="-122"/>
                <a:cs typeface="Calibri" panose="020F0502020204030204" pitchFamily="34" charset="0"/>
              </a:rPr>
              <a:t>Over 1,000 constituent inquiries answered  </a:t>
            </a:r>
            <a:endParaRPr lang="en-US" sz="5400" dirty="0">
              <a:latin typeface="Calibri" panose="020F0502020204030204" pitchFamily="34" charset="0"/>
              <a:cs typeface="Calibri" panose="020F0502020204030204" pitchFamily="34" charset="0"/>
            </a:endParaRPr>
          </a:p>
        </p:txBody>
      </p:sp>
      <p:sp>
        <p:nvSpPr>
          <p:cNvPr id="26" name="Object 13">
            <a:extLst>
              <a:ext uri="{FF2B5EF4-FFF2-40B4-BE49-F238E27FC236}">
                <a16:creationId xmlns:a16="http://schemas.microsoft.com/office/drawing/2014/main" id="{5F3949FF-740A-4980-8B12-23C7F0D3AE39}"/>
              </a:ext>
            </a:extLst>
          </p:cNvPr>
          <p:cNvSpPr txBox="1"/>
          <p:nvPr/>
        </p:nvSpPr>
        <p:spPr>
          <a:xfrm>
            <a:off x="2549621" y="35983334"/>
            <a:ext cx="40826411" cy="986174"/>
          </a:xfrm>
          <a:prstGeom prst="rect">
            <a:avLst/>
          </a:prstGeom>
          <a:noFill/>
        </p:spPr>
        <p:txBody>
          <a:bodyPr wrap="square" rtlCol="0" anchor="ctr"/>
          <a:lstStyle/>
          <a:p>
            <a:pPr lvl="0"/>
            <a:r>
              <a:rPr lang="en-US" sz="5700" b="1" dirty="0">
                <a:latin typeface="Calibri" panose="020F0502020204030204" pitchFamily="34" charset="0"/>
                <a:ea typeface="Karla" pitchFamily="34" charset="-122"/>
                <a:cs typeface="Calibri" panose="020F0502020204030204" pitchFamily="34" charset="0"/>
              </a:rPr>
              <a:t>Department of Agriculture </a:t>
            </a:r>
            <a:r>
              <a:rPr lang="en-US" sz="5700" dirty="0">
                <a:latin typeface="Calibri" panose="020F0502020204030204" pitchFamily="34" charset="0"/>
                <a:ea typeface="Karla" pitchFamily="34" charset="-122"/>
                <a:cs typeface="Calibri" panose="020F0502020204030204" pitchFamily="34" charset="0"/>
              </a:rPr>
              <a:t>//Cannabis Annual Report 2021 // Key Data Points</a:t>
            </a:r>
          </a:p>
        </p:txBody>
      </p:sp>
      <p:sp>
        <p:nvSpPr>
          <p:cNvPr id="27" name="TextBox 26">
            <a:extLst>
              <a:ext uri="{FF2B5EF4-FFF2-40B4-BE49-F238E27FC236}">
                <a16:creationId xmlns:a16="http://schemas.microsoft.com/office/drawing/2014/main" id="{825E6F11-F47D-4BC8-802C-BC9FE49A9BD6}"/>
              </a:ext>
            </a:extLst>
          </p:cNvPr>
          <p:cNvSpPr txBox="1"/>
          <p:nvPr/>
        </p:nvSpPr>
        <p:spPr>
          <a:xfrm>
            <a:off x="49746349" y="37766114"/>
            <a:ext cx="569387" cy="923330"/>
          </a:xfrm>
          <a:prstGeom prst="rect">
            <a:avLst/>
          </a:prstGeom>
          <a:noFill/>
        </p:spPr>
        <p:txBody>
          <a:bodyPr wrap="none" rtlCol="0">
            <a:spAutoFit/>
          </a:bodyPr>
          <a:lstStyle/>
          <a:p>
            <a:fld id="{F751047D-C897-410C-B655-63B5FBA012E8}" type="slidenum">
              <a:rPr lang="en-US" sz="5400" smtClean="0"/>
              <a:t>6</a:t>
            </a:fld>
            <a:endParaRPr lang="en-US" sz="5400" dirty="0"/>
          </a:p>
        </p:txBody>
      </p:sp>
      <p:sp>
        <p:nvSpPr>
          <p:cNvPr id="3" name="Rectangle 2">
            <a:extLst>
              <a:ext uri="{FF2B5EF4-FFF2-40B4-BE49-F238E27FC236}">
                <a16:creationId xmlns:a16="http://schemas.microsoft.com/office/drawing/2014/main" id="{7C913E86-B08D-467D-A939-CA46709CAF6A}"/>
              </a:ext>
            </a:extLst>
          </p:cNvPr>
          <p:cNvSpPr/>
          <p:nvPr/>
        </p:nvSpPr>
        <p:spPr>
          <a:xfrm>
            <a:off x="48804885" y="37619491"/>
            <a:ext cx="9144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ject 4" descr="preencoded.png"/>
          <p:cNvPicPr>
            <a:picLocks noChangeAspect="1"/>
          </p:cNvPicPr>
          <p:nvPr/>
        </p:nvPicPr>
        <p:blipFill>
          <a:blip r:embed="rId3">
            <a:duotone>
              <a:schemeClr val="accent1">
                <a:shade val="45000"/>
                <a:satMod val="135000"/>
              </a:schemeClr>
              <a:prstClr val="white"/>
            </a:duotone>
          </a:blip>
          <a:stretch>
            <a:fillRect/>
          </a:stretch>
        </p:blipFill>
        <p:spPr>
          <a:xfrm>
            <a:off x="0" y="33401641"/>
            <a:ext cx="50800000" cy="5852904"/>
          </a:xfrm>
          <a:prstGeom prst="rect">
            <a:avLst/>
          </a:prstGeom>
        </p:spPr>
      </p:pic>
      <p:pic>
        <p:nvPicPr>
          <p:cNvPr id="6" name="Object 5" descr="preencoded.png"/>
          <p:cNvPicPr>
            <a:picLocks noChangeAspect="1"/>
          </p:cNvPicPr>
          <p:nvPr/>
        </p:nvPicPr>
        <p:blipFill>
          <a:blip r:embed="rId4"/>
          <a:stretch>
            <a:fillRect/>
          </a:stretch>
        </p:blipFill>
        <p:spPr>
          <a:xfrm>
            <a:off x="5811789" y="684036"/>
            <a:ext cx="1298864" cy="2020455"/>
          </a:xfrm>
          <a:prstGeom prst="rect">
            <a:avLst/>
          </a:prstGeom>
        </p:spPr>
      </p:pic>
      <p:sp>
        <p:nvSpPr>
          <p:cNvPr id="13" name="Object 12"/>
          <p:cNvSpPr txBox="1"/>
          <p:nvPr/>
        </p:nvSpPr>
        <p:spPr>
          <a:xfrm>
            <a:off x="4793119" y="1344615"/>
            <a:ext cx="43439774" cy="2068561"/>
          </a:xfrm>
          <a:prstGeom prst="rect">
            <a:avLst/>
          </a:prstGeom>
          <a:noFill/>
        </p:spPr>
        <p:txBody>
          <a:bodyPr wrap="square" rtlCol="0" anchor="ctr"/>
          <a:lstStyle/>
          <a:p>
            <a:pPr algn="ctr">
              <a:buNone/>
            </a:pPr>
            <a:r>
              <a:rPr lang="en-US" sz="12700" b="1" dirty="0">
                <a:solidFill>
                  <a:srgbClr val="000000"/>
                </a:solidFill>
                <a:latin typeface="Calibri" panose="020F0502020204030204" pitchFamily="34" charset="0"/>
                <a:ea typeface="Karla" pitchFamily="34" charset="-122"/>
                <a:cs typeface="Calibri" panose="020F0502020204030204" pitchFamily="34" charset="0"/>
              </a:rPr>
              <a:t>Adult-Use Cultivation Center Licenses by Region Overview </a:t>
            </a:r>
            <a:br>
              <a:rPr lang="en-US" sz="12700" b="1" dirty="0">
                <a:solidFill>
                  <a:srgbClr val="000000"/>
                </a:solidFill>
                <a:latin typeface="Calibri" panose="020F0502020204030204" pitchFamily="34" charset="0"/>
                <a:ea typeface="Karla" pitchFamily="34" charset="-122"/>
                <a:cs typeface="Calibri" panose="020F0502020204030204" pitchFamily="34" charset="0"/>
              </a:rPr>
            </a:br>
            <a:r>
              <a:rPr lang="en-US" sz="8000" b="1" dirty="0">
                <a:solidFill>
                  <a:srgbClr val="000000"/>
                </a:solidFill>
                <a:latin typeface="Calibri" panose="020F0502020204030204" pitchFamily="34" charset="0"/>
                <a:ea typeface="Karla" pitchFamily="34" charset="-122"/>
                <a:cs typeface="Calibri" panose="020F0502020204030204" pitchFamily="34" charset="0"/>
              </a:rPr>
              <a:t>As of June 30, 2021</a:t>
            </a:r>
            <a:br>
              <a:rPr lang="en-US" sz="12700" b="1" dirty="0">
                <a:solidFill>
                  <a:srgbClr val="000000"/>
                </a:solidFill>
                <a:latin typeface="Calibri" panose="020F0502020204030204" pitchFamily="34" charset="0"/>
                <a:ea typeface="Karla" pitchFamily="34" charset="-122"/>
                <a:cs typeface="Calibri" panose="020F0502020204030204" pitchFamily="34" charset="0"/>
              </a:rPr>
            </a:br>
            <a:endParaRPr lang="en-US" sz="1600" dirty="0">
              <a:latin typeface="Calibri" panose="020F0502020204030204" pitchFamily="34" charset="0"/>
              <a:cs typeface="Calibri" panose="020F0502020204030204" pitchFamily="34" charset="0"/>
            </a:endParaRPr>
          </a:p>
        </p:txBody>
      </p:sp>
      <p:sp>
        <p:nvSpPr>
          <p:cNvPr id="14" name="Object 13"/>
          <p:cNvSpPr txBox="1"/>
          <p:nvPr/>
        </p:nvSpPr>
        <p:spPr>
          <a:xfrm>
            <a:off x="2966146" y="35583013"/>
            <a:ext cx="40826411" cy="1137946"/>
          </a:xfrm>
          <a:prstGeom prst="rect">
            <a:avLst/>
          </a:prstGeom>
          <a:noFill/>
        </p:spPr>
        <p:txBody>
          <a:bodyPr wrap="square" rtlCol="0" anchor="ctr"/>
          <a:lstStyle/>
          <a:p>
            <a:pPr lvl="0"/>
            <a:r>
              <a:rPr lang="en-US" sz="5700" b="1" dirty="0">
                <a:solidFill>
                  <a:srgbClr val="FFFFFF"/>
                </a:solidFill>
                <a:latin typeface="Calibri" panose="020F0502020204030204" pitchFamily="34" charset="0"/>
                <a:ea typeface="Karla" pitchFamily="34" charset="-122"/>
                <a:cs typeface="Calibri" panose="020F0502020204030204" pitchFamily="34" charset="0"/>
              </a:rPr>
              <a:t>Department of Agriculture </a:t>
            </a:r>
            <a:r>
              <a:rPr lang="en-US" sz="5700" dirty="0">
                <a:solidFill>
                  <a:srgbClr val="FFFFFF"/>
                </a:solidFill>
                <a:latin typeface="Calibri" panose="020F0502020204030204" pitchFamily="34" charset="0"/>
                <a:ea typeface="Karla" pitchFamily="34" charset="-122"/>
                <a:cs typeface="Calibri" panose="020F0502020204030204" pitchFamily="34" charset="0"/>
              </a:rPr>
              <a:t>// Cannabis Annual Report 2021 // FY21 Adult-Use Dispensaries by Region</a:t>
            </a:r>
          </a:p>
        </p:txBody>
      </p:sp>
      <p:sp>
        <p:nvSpPr>
          <p:cNvPr id="15" name="Object 14"/>
          <p:cNvSpPr txBox="1"/>
          <p:nvPr/>
        </p:nvSpPr>
        <p:spPr>
          <a:xfrm>
            <a:off x="4353406" y="7937500"/>
            <a:ext cx="41222083" cy="2116667"/>
          </a:xfrm>
          <a:prstGeom prst="rect">
            <a:avLst/>
          </a:prstGeom>
          <a:noFill/>
        </p:spPr>
        <p:txBody>
          <a:bodyPr wrap="square" rtlCol="0" anchor="ctr"/>
          <a:lstStyle/>
          <a:p>
            <a:pPr>
              <a:buNone/>
            </a:pPr>
            <a:endParaRPr lang="en-US" dirty="0">
              <a:solidFill>
                <a:srgbClr val="FF0000"/>
              </a:solidFill>
              <a:highlight>
                <a:srgbClr val="FFFF00"/>
              </a:highlight>
              <a:latin typeface="Calibri" panose="020F0502020204030204" pitchFamily="34" charset="0"/>
              <a:cs typeface="Calibri" panose="020F0502020204030204" pitchFamily="34" charset="0"/>
            </a:endParaRPr>
          </a:p>
        </p:txBody>
      </p:sp>
      <p:sp>
        <p:nvSpPr>
          <p:cNvPr id="26" name="TextBox 25">
            <a:extLst>
              <a:ext uri="{FF2B5EF4-FFF2-40B4-BE49-F238E27FC236}">
                <a16:creationId xmlns:a16="http://schemas.microsoft.com/office/drawing/2014/main" id="{C27676ED-A9A5-4811-9588-DCC8F9CD59C5}"/>
              </a:ext>
            </a:extLst>
          </p:cNvPr>
          <p:cNvSpPr txBox="1"/>
          <p:nvPr/>
        </p:nvSpPr>
        <p:spPr>
          <a:xfrm>
            <a:off x="49746349" y="37766114"/>
            <a:ext cx="535724" cy="923330"/>
          </a:xfrm>
          <a:prstGeom prst="rect">
            <a:avLst/>
          </a:prstGeom>
          <a:noFill/>
        </p:spPr>
        <p:txBody>
          <a:bodyPr wrap="none" rtlCol="0">
            <a:spAutoFit/>
          </a:bodyPr>
          <a:lstStyle/>
          <a:p>
            <a:fld id="{F751047D-C897-410C-B655-63B5FBA012E8}" type="slidenum">
              <a:rPr lang="en-US" sz="5400" smtClean="0">
                <a:latin typeface="Calibri" panose="020F0502020204030204" pitchFamily="34" charset="0"/>
                <a:cs typeface="Calibri" panose="020F0502020204030204" pitchFamily="34" charset="0"/>
              </a:rPr>
              <a:t>7</a:t>
            </a:fld>
            <a:endParaRPr lang="en-US" sz="5400" dirty="0">
              <a:latin typeface="Calibri" panose="020F0502020204030204" pitchFamily="34" charset="0"/>
              <a:cs typeface="Calibri" panose="020F0502020204030204" pitchFamily="34" charset="0"/>
            </a:endParaRPr>
          </a:p>
        </p:txBody>
      </p:sp>
      <p:graphicFrame>
        <p:nvGraphicFramePr>
          <p:cNvPr id="2" name="Table 2">
            <a:extLst>
              <a:ext uri="{FF2B5EF4-FFF2-40B4-BE49-F238E27FC236}">
                <a16:creationId xmlns:a16="http://schemas.microsoft.com/office/drawing/2014/main" id="{7DA32BB8-74A4-4A23-8A35-97F8ACCB54A0}"/>
              </a:ext>
            </a:extLst>
          </p:cNvPr>
          <p:cNvGraphicFramePr>
            <a:graphicFrameLocks noGrp="1"/>
          </p:cNvGraphicFramePr>
          <p:nvPr>
            <p:extLst>
              <p:ext uri="{D42A27DB-BD31-4B8C-83A1-F6EECF244321}">
                <p14:modId xmlns:p14="http://schemas.microsoft.com/office/powerpoint/2010/main" val="2300655268"/>
              </p:ext>
            </p:extLst>
          </p:nvPr>
        </p:nvGraphicFramePr>
        <p:xfrm>
          <a:off x="2897894" y="6538423"/>
          <a:ext cx="21832514" cy="23822723"/>
        </p:xfrm>
        <a:graphic>
          <a:graphicData uri="http://schemas.openxmlformats.org/drawingml/2006/table">
            <a:tbl>
              <a:tblPr firstRow="1" bandRow="1">
                <a:tableStyleId>{5C22544A-7EE6-4342-B048-85BDC9FD1C3A}</a:tableStyleId>
              </a:tblPr>
              <a:tblGrid>
                <a:gridCol w="10916257">
                  <a:extLst>
                    <a:ext uri="{9D8B030D-6E8A-4147-A177-3AD203B41FA5}">
                      <a16:colId xmlns:a16="http://schemas.microsoft.com/office/drawing/2014/main" val="3434915613"/>
                    </a:ext>
                  </a:extLst>
                </a:gridCol>
                <a:gridCol w="10916257">
                  <a:extLst>
                    <a:ext uri="{9D8B030D-6E8A-4147-A177-3AD203B41FA5}">
                      <a16:colId xmlns:a16="http://schemas.microsoft.com/office/drawing/2014/main" val="1546171193"/>
                    </a:ext>
                  </a:extLst>
                </a:gridCol>
              </a:tblGrid>
              <a:tr h="1624740">
                <a:tc>
                  <a:txBody>
                    <a:bodyPr/>
                    <a:lstStyle/>
                    <a:p>
                      <a:pPr algn="ctr">
                        <a:lnSpc>
                          <a:spcPct val="200000"/>
                        </a:lnSpc>
                      </a:pPr>
                      <a:r>
                        <a:rPr lang="en-US" sz="7200" dirty="0">
                          <a:latin typeface="Calibri" panose="020F0502020204030204" pitchFamily="34" charset="0"/>
                          <a:cs typeface="Calibri" panose="020F0502020204030204" pitchFamily="34" charset="0"/>
                        </a:rPr>
                        <a:t>County</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lnSpc>
                          <a:spcPct val="200000"/>
                        </a:lnSpc>
                      </a:pPr>
                      <a:r>
                        <a:rPr lang="en-US" sz="7200" dirty="0">
                          <a:latin typeface="Calibri" panose="020F0502020204030204" pitchFamily="34" charset="0"/>
                          <a:cs typeface="Calibri" panose="020F0502020204030204" pitchFamily="34" charset="0"/>
                        </a:rPr>
                        <a:t># of Cultivation Centers</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83154998"/>
                  </a:ext>
                </a:extLst>
              </a:tr>
              <a:tr h="1624740">
                <a:tc>
                  <a:txBody>
                    <a:bodyPr/>
                    <a:lstStyle/>
                    <a:p>
                      <a:pPr algn="l">
                        <a:lnSpc>
                          <a:spcPct val="200000"/>
                        </a:lnSpc>
                      </a:pPr>
                      <a:r>
                        <a:rPr lang="en-US" sz="7200" b="1" dirty="0">
                          <a:solidFill>
                            <a:schemeClr val="tx1"/>
                          </a:solidFill>
                          <a:latin typeface="Calibri" panose="020F0502020204030204" pitchFamily="34" charset="0"/>
                          <a:cs typeface="Calibri" panose="020F0502020204030204" pitchFamily="34" charset="0"/>
                        </a:rPr>
                        <a:t>Cook</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200000"/>
                        </a:lnSpc>
                      </a:pPr>
                      <a:r>
                        <a:rPr lang="en-US" sz="7200" dirty="0">
                          <a:latin typeface="Calibri" panose="020F0502020204030204" pitchFamily="34" charset="0"/>
                          <a:cs typeface="Calibri" panose="020F0502020204030204" pitchFamily="34" charset="0"/>
                        </a:rPr>
                        <a:t>1</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81613679"/>
                  </a:ext>
                </a:extLst>
              </a:tr>
              <a:tr h="1624740">
                <a:tc>
                  <a:txBody>
                    <a:bodyPr/>
                    <a:lstStyle/>
                    <a:p>
                      <a:pPr algn="l">
                        <a:lnSpc>
                          <a:spcPct val="200000"/>
                        </a:lnSpc>
                      </a:pPr>
                      <a:r>
                        <a:rPr lang="en-US" sz="7200" b="1" dirty="0">
                          <a:solidFill>
                            <a:schemeClr val="tx1"/>
                          </a:solidFill>
                          <a:latin typeface="Calibri" panose="020F0502020204030204" pitchFamily="34" charset="0"/>
                          <a:cs typeface="Calibri" panose="020F0502020204030204" pitchFamily="34" charset="0"/>
                        </a:rPr>
                        <a:t>DuPage </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200000"/>
                        </a:lnSpc>
                      </a:pPr>
                      <a:r>
                        <a:rPr lang="en-US" sz="7200" dirty="0">
                          <a:latin typeface="Calibri" panose="020F0502020204030204" pitchFamily="34" charset="0"/>
                          <a:cs typeface="Calibri" panose="020F0502020204030204" pitchFamily="34" charset="0"/>
                        </a:rPr>
                        <a:t>1</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54691057"/>
                  </a:ext>
                </a:extLst>
              </a:tr>
              <a:tr h="1624740">
                <a:tc>
                  <a:txBody>
                    <a:bodyPr/>
                    <a:lstStyle/>
                    <a:p>
                      <a:pPr algn="l">
                        <a:lnSpc>
                          <a:spcPct val="200000"/>
                        </a:lnSpc>
                      </a:pPr>
                      <a:r>
                        <a:rPr lang="en-US" sz="7200" b="1" dirty="0">
                          <a:solidFill>
                            <a:schemeClr val="tx1"/>
                          </a:solidFill>
                          <a:latin typeface="Calibri" panose="020F0502020204030204" pitchFamily="34" charset="0"/>
                          <a:cs typeface="Calibri" panose="020F0502020204030204" pitchFamily="34" charset="0"/>
                        </a:rPr>
                        <a:t>Edwards</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200000"/>
                        </a:lnSpc>
                      </a:pPr>
                      <a:r>
                        <a:rPr lang="en-US" sz="7200" dirty="0">
                          <a:latin typeface="Calibri" panose="020F0502020204030204" pitchFamily="34" charset="0"/>
                          <a:cs typeface="Calibri" panose="020F0502020204030204" pitchFamily="34" charset="0"/>
                        </a:rPr>
                        <a:t>1</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32188253"/>
                  </a:ext>
                </a:extLst>
              </a:tr>
              <a:tr h="1624740">
                <a:tc>
                  <a:txBody>
                    <a:bodyPr/>
                    <a:lstStyle/>
                    <a:p>
                      <a:pPr algn="l">
                        <a:lnSpc>
                          <a:spcPct val="200000"/>
                        </a:lnSpc>
                      </a:pPr>
                      <a:r>
                        <a:rPr lang="en-US" sz="7200" b="1" dirty="0">
                          <a:solidFill>
                            <a:schemeClr val="tx1"/>
                          </a:solidFill>
                          <a:latin typeface="Calibri" panose="020F0502020204030204" pitchFamily="34" charset="0"/>
                          <a:cs typeface="Calibri" panose="020F0502020204030204" pitchFamily="34" charset="0"/>
                        </a:rPr>
                        <a:t>Effingham</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200000"/>
                        </a:lnSpc>
                      </a:pPr>
                      <a:r>
                        <a:rPr lang="en-US" sz="7200" dirty="0">
                          <a:latin typeface="Calibri" panose="020F0502020204030204" pitchFamily="34" charset="0"/>
                          <a:cs typeface="Calibri" panose="020F0502020204030204" pitchFamily="34" charset="0"/>
                        </a:rPr>
                        <a:t>1</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25950436"/>
                  </a:ext>
                </a:extLst>
              </a:tr>
              <a:tr h="1624740">
                <a:tc>
                  <a:txBody>
                    <a:bodyPr/>
                    <a:lstStyle/>
                    <a:p>
                      <a:pPr algn="l"/>
                      <a:r>
                        <a:rPr lang="en-US" sz="7200" b="1" dirty="0">
                          <a:solidFill>
                            <a:schemeClr val="tx1"/>
                          </a:solidFill>
                          <a:latin typeface="Calibri" panose="020F0502020204030204" pitchFamily="34" charset="0"/>
                          <a:cs typeface="Calibri" panose="020F0502020204030204" pitchFamily="34" charset="0"/>
                        </a:rPr>
                        <a:t>Fulton</a:t>
                      </a:r>
                      <a:endParaRPr lang="en-US" sz="7200" b="0" dirty="0">
                        <a:solidFill>
                          <a:schemeClr val="tx1"/>
                        </a:solidFill>
                        <a:latin typeface="Calibri" panose="020F0502020204030204" pitchFamily="34" charset="0"/>
                        <a:cs typeface="Calibri" panose="020F0502020204030204" pitchFamily="34"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200000"/>
                        </a:lnSpc>
                      </a:pPr>
                      <a:r>
                        <a:rPr lang="en-US" sz="7200" dirty="0">
                          <a:latin typeface="Calibri" panose="020F0502020204030204" pitchFamily="34" charset="0"/>
                          <a:cs typeface="Calibri" panose="020F0502020204030204" pitchFamily="34" charset="0"/>
                        </a:rPr>
                        <a:t>1</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22958910"/>
                  </a:ext>
                </a:extLst>
              </a:tr>
              <a:tr h="3222584">
                <a:tc>
                  <a:txBody>
                    <a:bodyPr/>
                    <a:lstStyle/>
                    <a:p>
                      <a:pPr algn="l"/>
                      <a:r>
                        <a:rPr lang="en-US" sz="7200" b="1" dirty="0">
                          <a:solidFill>
                            <a:schemeClr val="tx1"/>
                          </a:solidFill>
                          <a:latin typeface="Calibri" panose="020F0502020204030204" pitchFamily="34" charset="0"/>
                          <a:cs typeface="Calibri" panose="020F0502020204030204" pitchFamily="34" charset="0"/>
                        </a:rPr>
                        <a:t>Jackson</a:t>
                      </a:r>
                      <a:endParaRPr lang="en-US" sz="7200" b="0" dirty="0">
                        <a:solidFill>
                          <a:schemeClr val="tx1"/>
                        </a:solidFill>
                        <a:latin typeface="Calibri" panose="020F0502020204030204" pitchFamily="34" charset="0"/>
                        <a:cs typeface="Calibri" panose="020F0502020204030204" pitchFamily="34"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200000"/>
                        </a:lnSpc>
                      </a:pPr>
                      <a:r>
                        <a:rPr lang="en-US" sz="7200" dirty="0">
                          <a:latin typeface="Calibri" panose="020F0502020204030204" pitchFamily="34" charset="0"/>
                          <a:cs typeface="Calibri" panose="020F0502020204030204" pitchFamily="34" charset="0"/>
                        </a:rPr>
                        <a:t>1</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67235943"/>
                  </a:ext>
                </a:extLst>
              </a:tr>
              <a:tr h="2174595">
                <a:tc>
                  <a:txBody>
                    <a:bodyPr/>
                    <a:lstStyle/>
                    <a:p>
                      <a:pPr algn="l"/>
                      <a:r>
                        <a:rPr lang="en-US" sz="7200" b="1" dirty="0">
                          <a:solidFill>
                            <a:schemeClr val="tx1"/>
                          </a:solidFill>
                          <a:latin typeface="Calibri" panose="020F0502020204030204" pitchFamily="34" charset="0"/>
                          <a:cs typeface="Calibri" panose="020F0502020204030204" pitchFamily="34" charset="0"/>
                        </a:rPr>
                        <a:t>Kankakee</a:t>
                      </a:r>
                      <a:endParaRPr lang="en-US" sz="7200" b="0" dirty="0">
                        <a:solidFill>
                          <a:schemeClr val="tx1"/>
                        </a:solidFill>
                        <a:latin typeface="Calibri" panose="020F0502020204030204" pitchFamily="34" charset="0"/>
                        <a:cs typeface="Calibri" panose="020F0502020204030204" pitchFamily="34"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200000"/>
                        </a:lnSpc>
                      </a:pPr>
                      <a:r>
                        <a:rPr lang="en-US" sz="7200" dirty="0">
                          <a:latin typeface="Calibri" panose="020F0502020204030204" pitchFamily="34" charset="0"/>
                          <a:cs typeface="Calibri" panose="020F0502020204030204" pitchFamily="34" charset="0"/>
                        </a:rPr>
                        <a:t>1</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99789270"/>
                  </a:ext>
                </a:extLst>
              </a:tr>
              <a:tr h="2433380">
                <a:tc>
                  <a:txBody>
                    <a:bodyPr/>
                    <a:lstStyle/>
                    <a:p>
                      <a:pPr algn="l"/>
                      <a:r>
                        <a:rPr lang="en-US" sz="7200" b="1" dirty="0">
                          <a:solidFill>
                            <a:schemeClr val="tx1"/>
                          </a:solidFill>
                          <a:latin typeface="Calibri" panose="020F0502020204030204" pitchFamily="34" charset="0"/>
                          <a:cs typeface="Calibri" panose="020F0502020204030204" pitchFamily="34" charset="0"/>
                        </a:rPr>
                        <a:t>LaSalle</a:t>
                      </a:r>
                      <a:endParaRPr lang="en-US" sz="7200" b="0" dirty="0">
                        <a:solidFill>
                          <a:schemeClr val="tx1"/>
                        </a:solidFill>
                        <a:latin typeface="Calibri" panose="020F0502020204030204" pitchFamily="34" charset="0"/>
                        <a:cs typeface="Calibri" panose="020F0502020204030204" pitchFamily="34"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200000"/>
                        </a:lnSpc>
                      </a:pPr>
                      <a:r>
                        <a:rPr lang="en-US" sz="7200" dirty="0">
                          <a:latin typeface="Calibri" panose="020F0502020204030204" pitchFamily="34" charset="0"/>
                          <a:cs typeface="Calibri" panose="020F0502020204030204" pitchFamily="34" charset="0"/>
                        </a:rPr>
                        <a:t>1</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79751139"/>
                  </a:ext>
                </a:extLst>
              </a:tr>
              <a:tr h="2037020">
                <a:tc>
                  <a:txBody>
                    <a:bodyPr/>
                    <a:lstStyle/>
                    <a:p>
                      <a:pPr algn="l"/>
                      <a:r>
                        <a:rPr lang="en-US" sz="7200" b="1" dirty="0">
                          <a:solidFill>
                            <a:schemeClr val="tx1"/>
                          </a:solidFill>
                          <a:latin typeface="Calibri" panose="020F0502020204030204" pitchFamily="34" charset="0"/>
                          <a:cs typeface="Calibri" panose="020F0502020204030204" pitchFamily="34" charset="0"/>
                        </a:rPr>
                        <a:t>Livingston</a:t>
                      </a:r>
                      <a:endParaRPr lang="en-US" sz="7200" b="0" dirty="0">
                        <a:solidFill>
                          <a:schemeClr val="tx1"/>
                        </a:solidFill>
                        <a:latin typeface="Calibri" panose="020F0502020204030204" pitchFamily="34" charset="0"/>
                        <a:cs typeface="Calibri" panose="020F0502020204030204" pitchFamily="34"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200000"/>
                        </a:lnSpc>
                      </a:pPr>
                      <a:r>
                        <a:rPr lang="en-US" sz="7200" dirty="0">
                          <a:latin typeface="Calibri" panose="020F0502020204030204" pitchFamily="34" charset="0"/>
                          <a:cs typeface="Calibri" panose="020F0502020204030204" pitchFamily="34" charset="0"/>
                        </a:rPr>
                        <a:t>1</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82493632"/>
                  </a:ext>
                </a:extLst>
              </a:tr>
              <a:tr h="2082800">
                <a:tc>
                  <a:txBody>
                    <a:bodyPr/>
                    <a:lstStyle/>
                    <a:p>
                      <a:pPr algn="l"/>
                      <a:r>
                        <a:rPr lang="en-US" sz="7200" b="1" dirty="0">
                          <a:solidFill>
                            <a:schemeClr val="tx1"/>
                          </a:solidFill>
                          <a:latin typeface="Calibri" panose="020F0502020204030204" pitchFamily="34" charset="0"/>
                          <a:cs typeface="Calibri" panose="020F0502020204030204" pitchFamily="34" charset="0"/>
                        </a:rPr>
                        <a:t>Logan</a:t>
                      </a:r>
                      <a:r>
                        <a:rPr lang="en-US" sz="7200" b="0" dirty="0">
                          <a:solidFill>
                            <a:schemeClr val="tx1"/>
                          </a:solidFill>
                          <a:latin typeface="Calibri" panose="020F0502020204030204" pitchFamily="34" charset="0"/>
                          <a:cs typeface="Calibri" panose="020F0502020204030204" pitchFamily="34" charset="0"/>
                        </a:rPr>
                        <a:t> </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200000"/>
                        </a:lnSpc>
                      </a:pPr>
                      <a:r>
                        <a:rPr lang="en-US" sz="7200" dirty="0">
                          <a:latin typeface="Calibri" panose="020F0502020204030204" pitchFamily="34" charset="0"/>
                          <a:cs typeface="Calibri" panose="020F0502020204030204" pitchFamily="34" charset="0"/>
                        </a:rPr>
                        <a:t>1</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240273"/>
                  </a:ext>
                </a:extLst>
              </a:tr>
            </a:tbl>
          </a:graphicData>
        </a:graphic>
      </p:graphicFrame>
      <p:sp>
        <p:nvSpPr>
          <p:cNvPr id="3" name="TextBox 2">
            <a:extLst>
              <a:ext uri="{FF2B5EF4-FFF2-40B4-BE49-F238E27FC236}">
                <a16:creationId xmlns:a16="http://schemas.microsoft.com/office/drawing/2014/main" id="{7AE69646-5F31-4115-93FF-7257ACE29059}"/>
              </a:ext>
            </a:extLst>
          </p:cNvPr>
          <p:cNvSpPr txBox="1"/>
          <p:nvPr/>
        </p:nvSpPr>
        <p:spPr>
          <a:xfrm>
            <a:off x="17783254" y="4054816"/>
            <a:ext cx="16093060" cy="1200329"/>
          </a:xfrm>
          <a:prstGeom prst="rect">
            <a:avLst/>
          </a:prstGeom>
          <a:noFill/>
        </p:spPr>
        <p:txBody>
          <a:bodyPr wrap="none" rtlCol="0">
            <a:spAutoFit/>
          </a:bodyPr>
          <a:lstStyle/>
          <a:p>
            <a:r>
              <a:rPr lang="en-US" sz="7200" b="1" dirty="0">
                <a:latin typeface="Calibri" panose="020F0502020204030204" pitchFamily="34" charset="0"/>
                <a:cs typeface="Calibri" panose="020F0502020204030204" pitchFamily="34" charset="0"/>
              </a:rPr>
              <a:t>TOTAL CULTIVATION CENTER LICENSES: 21</a:t>
            </a:r>
          </a:p>
        </p:txBody>
      </p:sp>
      <p:graphicFrame>
        <p:nvGraphicFramePr>
          <p:cNvPr id="11" name="Table 2">
            <a:extLst>
              <a:ext uri="{FF2B5EF4-FFF2-40B4-BE49-F238E27FC236}">
                <a16:creationId xmlns:a16="http://schemas.microsoft.com/office/drawing/2014/main" id="{45116919-3838-4CF6-AE45-564627877572}"/>
              </a:ext>
            </a:extLst>
          </p:cNvPr>
          <p:cNvGraphicFramePr>
            <a:graphicFrameLocks noGrp="1"/>
          </p:cNvGraphicFramePr>
          <p:nvPr>
            <p:extLst>
              <p:ext uri="{D42A27DB-BD31-4B8C-83A1-F6EECF244321}">
                <p14:modId xmlns:p14="http://schemas.microsoft.com/office/powerpoint/2010/main" val="3546263103"/>
              </p:ext>
            </p:extLst>
          </p:nvPr>
        </p:nvGraphicFramePr>
        <p:xfrm>
          <a:off x="26898017" y="6411741"/>
          <a:ext cx="20018232" cy="24076086"/>
        </p:xfrm>
        <a:graphic>
          <a:graphicData uri="http://schemas.openxmlformats.org/drawingml/2006/table">
            <a:tbl>
              <a:tblPr firstRow="1" bandRow="1">
                <a:tableStyleId>{5C22544A-7EE6-4342-B048-85BDC9FD1C3A}</a:tableStyleId>
              </a:tblPr>
              <a:tblGrid>
                <a:gridCol w="10009116">
                  <a:extLst>
                    <a:ext uri="{9D8B030D-6E8A-4147-A177-3AD203B41FA5}">
                      <a16:colId xmlns:a16="http://schemas.microsoft.com/office/drawing/2014/main" val="3434915613"/>
                    </a:ext>
                  </a:extLst>
                </a:gridCol>
                <a:gridCol w="10009116">
                  <a:extLst>
                    <a:ext uri="{9D8B030D-6E8A-4147-A177-3AD203B41FA5}">
                      <a16:colId xmlns:a16="http://schemas.microsoft.com/office/drawing/2014/main" val="1546171193"/>
                    </a:ext>
                  </a:extLst>
                </a:gridCol>
              </a:tblGrid>
              <a:tr h="1854092">
                <a:tc>
                  <a:txBody>
                    <a:bodyPr/>
                    <a:lstStyle/>
                    <a:p>
                      <a:pPr algn="ctr">
                        <a:lnSpc>
                          <a:spcPct val="200000"/>
                        </a:lnSpc>
                      </a:pPr>
                      <a:r>
                        <a:rPr lang="en-US" sz="7200" dirty="0">
                          <a:latin typeface="Calibri" panose="020F0502020204030204" pitchFamily="34" charset="0"/>
                          <a:cs typeface="Calibri" panose="020F0502020204030204" pitchFamily="34" charset="0"/>
                        </a:rPr>
                        <a:t>Region</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lnSpc>
                          <a:spcPct val="200000"/>
                        </a:lnSpc>
                      </a:pPr>
                      <a:r>
                        <a:rPr lang="en-US" sz="7200" dirty="0">
                          <a:latin typeface="Calibri" panose="020F0502020204030204" pitchFamily="34" charset="0"/>
                          <a:cs typeface="Calibri" panose="020F0502020204030204" pitchFamily="34" charset="0"/>
                        </a:rPr>
                        <a:t># of Cultivation Centers</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83154998"/>
                  </a:ext>
                </a:extLst>
              </a:tr>
              <a:tr h="1854092">
                <a:tc>
                  <a:txBody>
                    <a:bodyPr/>
                    <a:lstStyle/>
                    <a:p>
                      <a:pPr algn="l">
                        <a:lnSpc>
                          <a:spcPct val="200000"/>
                        </a:lnSpc>
                      </a:pPr>
                      <a:r>
                        <a:rPr lang="en-US" sz="7200" b="1" dirty="0">
                          <a:solidFill>
                            <a:schemeClr val="tx1"/>
                          </a:solidFill>
                          <a:latin typeface="Calibri" panose="020F0502020204030204" pitchFamily="34" charset="0"/>
                          <a:cs typeface="Calibri" panose="020F0502020204030204" pitchFamily="34" charset="0"/>
                        </a:rPr>
                        <a:t>Montgomery</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200000"/>
                        </a:lnSpc>
                      </a:pPr>
                      <a:r>
                        <a:rPr lang="en-US" sz="7200" dirty="0">
                          <a:latin typeface="Calibri" panose="020F0502020204030204" pitchFamily="34" charset="0"/>
                          <a:cs typeface="Calibri" panose="020F0502020204030204" pitchFamily="34" charset="0"/>
                        </a:rPr>
                        <a:t>1</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86742311"/>
                  </a:ext>
                </a:extLst>
              </a:tr>
              <a:tr h="1854092">
                <a:tc>
                  <a:txBody>
                    <a:bodyPr/>
                    <a:lstStyle/>
                    <a:p>
                      <a:pPr algn="l">
                        <a:lnSpc>
                          <a:spcPct val="200000"/>
                        </a:lnSpc>
                      </a:pPr>
                      <a:r>
                        <a:rPr lang="en-US" sz="7200" b="1" dirty="0">
                          <a:solidFill>
                            <a:schemeClr val="tx1"/>
                          </a:solidFill>
                          <a:latin typeface="Calibri" panose="020F0502020204030204" pitchFamily="34" charset="0"/>
                          <a:cs typeface="Calibri" panose="020F0502020204030204" pitchFamily="34" charset="0"/>
                        </a:rPr>
                        <a:t>Ogle</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200000"/>
                        </a:lnSpc>
                      </a:pPr>
                      <a:r>
                        <a:rPr lang="en-US" sz="7200" dirty="0">
                          <a:latin typeface="Calibri" panose="020F0502020204030204" pitchFamily="34" charset="0"/>
                          <a:cs typeface="Calibri" panose="020F0502020204030204" pitchFamily="34" charset="0"/>
                        </a:rPr>
                        <a:t>1</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54691057"/>
                  </a:ext>
                </a:extLst>
              </a:tr>
              <a:tr h="1854092">
                <a:tc>
                  <a:txBody>
                    <a:bodyPr/>
                    <a:lstStyle/>
                    <a:p>
                      <a:pPr algn="l">
                        <a:lnSpc>
                          <a:spcPct val="200000"/>
                        </a:lnSpc>
                      </a:pPr>
                      <a:r>
                        <a:rPr lang="en-US" sz="7200" b="1" dirty="0">
                          <a:solidFill>
                            <a:schemeClr val="tx1"/>
                          </a:solidFill>
                          <a:latin typeface="Calibri" panose="020F0502020204030204" pitchFamily="34" charset="0"/>
                          <a:cs typeface="Calibri" panose="020F0502020204030204" pitchFamily="34" charset="0"/>
                        </a:rPr>
                        <a:t>Pike</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200000"/>
                        </a:lnSpc>
                      </a:pPr>
                      <a:r>
                        <a:rPr lang="en-US" sz="7200" dirty="0">
                          <a:latin typeface="Calibri" panose="020F0502020204030204" pitchFamily="34" charset="0"/>
                          <a:cs typeface="Calibri" panose="020F0502020204030204" pitchFamily="34" charset="0"/>
                        </a:rPr>
                        <a:t>1</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32188253"/>
                  </a:ext>
                </a:extLst>
              </a:tr>
              <a:tr h="1854092">
                <a:tc>
                  <a:txBody>
                    <a:bodyPr/>
                    <a:lstStyle/>
                    <a:p>
                      <a:pPr marL="0" marR="0" lvl="0" indent="0" algn="l" defTabSz="914400" rtl="0" eaLnBrk="1" fontAlgn="auto" latinLnBrk="0" hangingPunct="1">
                        <a:lnSpc>
                          <a:spcPct val="200000"/>
                        </a:lnSpc>
                        <a:spcBef>
                          <a:spcPts val="0"/>
                        </a:spcBef>
                        <a:spcAft>
                          <a:spcPts val="0"/>
                        </a:spcAft>
                        <a:buClrTx/>
                        <a:buSzTx/>
                        <a:buFontTx/>
                        <a:buNone/>
                        <a:tabLst/>
                        <a:defRPr/>
                      </a:pPr>
                      <a:r>
                        <a:rPr lang="en-US" sz="7200" b="1" dirty="0">
                          <a:solidFill>
                            <a:schemeClr val="tx1"/>
                          </a:solidFill>
                          <a:latin typeface="Calibri" panose="020F0502020204030204" pitchFamily="34" charset="0"/>
                          <a:cs typeface="Calibri" panose="020F0502020204030204" pitchFamily="34" charset="0"/>
                        </a:rPr>
                        <a:t>Rock Island </a:t>
                      </a:r>
                      <a:endParaRPr lang="en-US" sz="7200" b="0" dirty="0">
                        <a:solidFill>
                          <a:schemeClr val="tx1"/>
                        </a:solidFill>
                        <a:latin typeface="Calibri" panose="020F0502020204030204" pitchFamily="34" charset="0"/>
                        <a:cs typeface="Calibri" panose="020F0502020204030204" pitchFamily="34"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200000"/>
                        </a:lnSpc>
                      </a:pPr>
                      <a:r>
                        <a:rPr lang="en-US" sz="7200" dirty="0">
                          <a:latin typeface="Calibri" panose="020F0502020204030204" pitchFamily="34" charset="0"/>
                          <a:cs typeface="Calibri" panose="020F0502020204030204" pitchFamily="34" charset="0"/>
                        </a:rPr>
                        <a:t>1</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25950436"/>
                  </a:ext>
                </a:extLst>
              </a:tr>
              <a:tr h="1854092">
                <a:tc>
                  <a:txBody>
                    <a:bodyPr/>
                    <a:lstStyle/>
                    <a:p>
                      <a:pPr algn="l"/>
                      <a:r>
                        <a:rPr lang="en-US" sz="7200" b="1" dirty="0">
                          <a:solidFill>
                            <a:schemeClr val="tx1"/>
                          </a:solidFill>
                          <a:latin typeface="Calibri" panose="020F0502020204030204" pitchFamily="34" charset="0"/>
                          <a:cs typeface="Calibri" panose="020F0502020204030204" pitchFamily="34" charset="0"/>
                        </a:rPr>
                        <a:t>Shelby</a:t>
                      </a:r>
                      <a:endParaRPr lang="en-US" sz="7200" b="0" dirty="0">
                        <a:solidFill>
                          <a:schemeClr val="tx1"/>
                        </a:solidFill>
                        <a:latin typeface="Calibri" panose="020F0502020204030204" pitchFamily="34" charset="0"/>
                        <a:cs typeface="Calibri" panose="020F0502020204030204" pitchFamily="34"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200000"/>
                        </a:lnSpc>
                      </a:pPr>
                      <a:r>
                        <a:rPr lang="en-US" sz="7200" dirty="0">
                          <a:latin typeface="Calibri" panose="020F0502020204030204" pitchFamily="34" charset="0"/>
                          <a:cs typeface="Calibri" panose="020F0502020204030204" pitchFamily="34" charset="0"/>
                        </a:rPr>
                        <a:t>1</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22958910"/>
                  </a:ext>
                </a:extLst>
              </a:tr>
              <a:tr h="21420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200" b="1" dirty="0">
                          <a:solidFill>
                            <a:schemeClr val="tx1"/>
                          </a:solidFill>
                          <a:latin typeface="Calibri" panose="020F0502020204030204" pitchFamily="34" charset="0"/>
                          <a:cs typeface="Calibri" panose="020F0502020204030204" pitchFamily="34" charset="0"/>
                        </a:rPr>
                        <a:t>St. Clair </a:t>
                      </a:r>
                      <a:endParaRPr lang="en-US" sz="7200" b="0" dirty="0">
                        <a:solidFill>
                          <a:schemeClr val="tx1"/>
                        </a:solidFill>
                        <a:latin typeface="Calibri" panose="020F0502020204030204" pitchFamily="34" charset="0"/>
                        <a:cs typeface="Calibri" panose="020F0502020204030204" pitchFamily="34" charset="0"/>
                      </a:endParaRPr>
                    </a:p>
                    <a:p>
                      <a:pPr algn="l"/>
                      <a:endParaRPr lang="en-US" sz="7200" b="0" dirty="0">
                        <a:solidFill>
                          <a:schemeClr val="tx1"/>
                        </a:solidFill>
                        <a:latin typeface="Calibri" panose="020F0502020204030204" pitchFamily="34" charset="0"/>
                        <a:cs typeface="Calibri" panose="020F0502020204030204" pitchFamily="34"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200000"/>
                        </a:lnSpc>
                      </a:pPr>
                      <a:r>
                        <a:rPr lang="en-US" sz="7200" dirty="0">
                          <a:latin typeface="Calibri" panose="020F0502020204030204" pitchFamily="34" charset="0"/>
                          <a:cs typeface="Calibri" panose="020F0502020204030204" pitchFamily="34" charset="0"/>
                        </a:rPr>
                        <a:t>1</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67235943"/>
                  </a:ext>
                </a:extLst>
              </a:tr>
              <a:tr h="1854092">
                <a:tc>
                  <a:txBody>
                    <a:bodyPr/>
                    <a:lstStyle/>
                    <a:p>
                      <a:pPr algn="l"/>
                      <a:r>
                        <a:rPr lang="en-US" sz="7200" b="1" dirty="0">
                          <a:solidFill>
                            <a:schemeClr val="tx1"/>
                          </a:solidFill>
                          <a:latin typeface="Calibri" panose="020F0502020204030204" pitchFamily="34" charset="0"/>
                          <a:cs typeface="Calibri" panose="020F0502020204030204" pitchFamily="34" charset="0"/>
                        </a:rPr>
                        <a:t>Stephenson</a:t>
                      </a:r>
                      <a:endParaRPr lang="en-US" sz="7200" b="0" dirty="0">
                        <a:solidFill>
                          <a:schemeClr val="tx1"/>
                        </a:solidFill>
                        <a:latin typeface="Calibri" panose="020F0502020204030204" pitchFamily="34" charset="0"/>
                        <a:cs typeface="Calibri" panose="020F0502020204030204" pitchFamily="34"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200000"/>
                        </a:lnSpc>
                      </a:pPr>
                      <a:r>
                        <a:rPr lang="en-US" sz="7200" dirty="0">
                          <a:latin typeface="Calibri" panose="020F0502020204030204" pitchFamily="34" charset="0"/>
                          <a:cs typeface="Calibri" panose="020F0502020204030204" pitchFamily="34" charset="0"/>
                        </a:rPr>
                        <a:t>1</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99789270"/>
                  </a:ext>
                </a:extLst>
              </a:tr>
              <a:tr h="1854092">
                <a:tc>
                  <a:txBody>
                    <a:bodyPr/>
                    <a:lstStyle/>
                    <a:p>
                      <a:pPr algn="l"/>
                      <a:r>
                        <a:rPr lang="en-US" sz="7200" b="1" dirty="0">
                          <a:solidFill>
                            <a:schemeClr val="tx1"/>
                          </a:solidFill>
                          <a:latin typeface="Calibri" panose="020F0502020204030204" pitchFamily="34" charset="0"/>
                          <a:cs typeface="Calibri" panose="020F0502020204030204" pitchFamily="34" charset="0"/>
                        </a:rPr>
                        <a:t>Tazewell</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200000"/>
                        </a:lnSpc>
                      </a:pPr>
                      <a:r>
                        <a:rPr lang="en-US" sz="7200" dirty="0">
                          <a:latin typeface="Calibri" panose="020F0502020204030204" pitchFamily="34" charset="0"/>
                          <a:cs typeface="Calibri" panose="020F0502020204030204" pitchFamily="34" charset="0"/>
                        </a:rPr>
                        <a:t>1</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79751139"/>
                  </a:ext>
                </a:extLst>
              </a:tr>
              <a:tr h="2282802">
                <a:tc>
                  <a:txBody>
                    <a:bodyPr/>
                    <a:lstStyle/>
                    <a:p>
                      <a:pPr algn="l"/>
                      <a:r>
                        <a:rPr lang="en-US" sz="7200" b="1" dirty="0">
                          <a:solidFill>
                            <a:schemeClr val="tx1"/>
                          </a:solidFill>
                          <a:latin typeface="Calibri" panose="020F0502020204030204" pitchFamily="34" charset="0"/>
                          <a:cs typeface="Calibri" panose="020F0502020204030204" pitchFamily="34" charset="0"/>
                        </a:rPr>
                        <a:t>Union</a:t>
                      </a:r>
                      <a:r>
                        <a:rPr lang="en-US" sz="7200" b="0" dirty="0">
                          <a:solidFill>
                            <a:schemeClr val="tx1"/>
                          </a:solidFill>
                          <a:latin typeface="Calibri" panose="020F0502020204030204" pitchFamily="34" charset="0"/>
                          <a:cs typeface="Calibri" panose="020F0502020204030204" pitchFamily="34" charset="0"/>
                        </a:rPr>
                        <a:t> </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200000"/>
                        </a:lnSpc>
                      </a:pPr>
                      <a:r>
                        <a:rPr lang="en-US" sz="7200" dirty="0">
                          <a:latin typeface="Calibri" panose="020F0502020204030204" pitchFamily="34" charset="0"/>
                          <a:cs typeface="Calibri" panose="020F0502020204030204" pitchFamily="34" charset="0"/>
                        </a:rPr>
                        <a:t>1</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82493632"/>
                  </a:ext>
                </a:extLst>
              </a:tr>
              <a:tr h="3677492">
                <a:tc>
                  <a:txBody>
                    <a:bodyPr/>
                    <a:lstStyle/>
                    <a:p>
                      <a:pPr algn="l"/>
                      <a:r>
                        <a:rPr lang="en-US" sz="7200" b="1" dirty="0">
                          <a:solidFill>
                            <a:schemeClr val="tx1"/>
                          </a:solidFill>
                          <a:latin typeface="Calibri" panose="020F0502020204030204" pitchFamily="34" charset="0"/>
                          <a:cs typeface="Calibri" panose="020F0502020204030204" pitchFamily="34" charset="0"/>
                        </a:rPr>
                        <a:t>Will</a:t>
                      </a:r>
                      <a:r>
                        <a:rPr lang="en-US" sz="7200" b="0" dirty="0">
                          <a:solidFill>
                            <a:schemeClr val="tx1"/>
                          </a:solidFill>
                          <a:latin typeface="Calibri" panose="020F0502020204030204" pitchFamily="34" charset="0"/>
                          <a:cs typeface="Calibri" panose="020F0502020204030204" pitchFamily="34" charset="0"/>
                        </a:rPr>
                        <a:t> </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200000"/>
                        </a:lnSpc>
                      </a:pPr>
                      <a:r>
                        <a:rPr lang="en-US" sz="7200" dirty="0">
                          <a:latin typeface="Calibri" panose="020F0502020204030204" pitchFamily="34" charset="0"/>
                          <a:cs typeface="Calibri" panose="020F0502020204030204" pitchFamily="34" charset="0"/>
                        </a:rPr>
                        <a:t>1</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994916"/>
                  </a:ext>
                </a:extLst>
              </a:tr>
            </a:tbl>
          </a:graphicData>
        </a:graphic>
      </p:graphicFrame>
    </p:spTree>
    <p:extLst>
      <p:ext uri="{BB962C8B-B14F-4D97-AF65-F5344CB8AC3E}">
        <p14:creationId xmlns:p14="http://schemas.microsoft.com/office/powerpoint/2010/main" val="13481594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stretch>
            <a:fillRect/>
          </a:stretch>
        </p:blipFill>
        <p:spPr>
          <a:xfrm>
            <a:off x="0" y="0"/>
            <a:ext cx="50800000" cy="39243000"/>
          </a:xfrm>
          <a:prstGeom prst="rect">
            <a:avLst/>
          </a:prstGeom>
        </p:spPr>
      </p:pic>
      <p:pic>
        <p:nvPicPr>
          <p:cNvPr id="4" name="Object 3" descr="preencoded.png"/>
          <p:cNvPicPr>
            <a:picLocks noChangeAspect="1"/>
          </p:cNvPicPr>
          <p:nvPr/>
        </p:nvPicPr>
        <p:blipFill>
          <a:blip r:embed="rId4"/>
          <a:stretch>
            <a:fillRect/>
          </a:stretch>
        </p:blipFill>
        <p:spPr>
          <a:xfrm>
            <a:off x="0" y="-276526"/>
            <a:ext cx="50800000" cy="33433712"/>
          </a:xfrm>
          <a:prstGeom prst="rect">
            <a:avLst/>
          </a:prstGeom>
        </p:spPr>
      </p:pic>
      <p:pic>
        <p:nvPicPr>
          <p:cNvPr id="5" name="Object 4" descr="preencoded.png"/>
          <p:cNvPicPr>
            <a:picLocks noChangeAspect="1"/>
          </p:cNvPicPr>
          <p:nvPr/>
        </p:nvPicPr>
        <p:blipFill>
          <a:blip r:embed="rId5">
            <a:duotone>
              <a:schemeClr val="accent1">
                <a:shade val="45000"/>
                <a:satMod val="135000"/>
              </a:schemeClr>
              <a:prstClr val="white"/>
            </a:duotone>
          </a:blip>
          <a:stretch>
            <a:fillRect/>
          </a:stretch>
        </p:blipFill>
        <p:spPr>
          <a:xfrm>
            <a:off x="0" y="33401641"/>
            <a:ext cx="50800000" cy="5852904"/>
          </a:xfrm>
          <a:prstGeom prst="rect">
            <a:avLst/>
          </a:prstGeom>
        </p:spPr>
      </p:pic>
      <p:pic>
        <p:nvPicPr>
          <p:cNvPr id="6" name="Object 5" descr="preencoded.png"/>
          <p:cNvPicPr>
            <a:picLocks noChangeAspect="1"/>
          </p:cNvPicPr>
          <p:nvPr/>
        </p:nvPicPr>
        <p:blipFill>
          <a:blip r:embed="rId6"/>
          <a:stretch>
            <a:fillRect/>
          </a:stretch>
        </p:blipFill>
        <p:spPr>
          <a:xfrm>
            <a:off x="3010999" y="3694326"/>
            <a:ext cx="1298864" cy="2020455"/>
          </a:xfrm>
          <a:prstGeom prst="rect">
            <a:avLst/>
          </a:prstGeom>
        </p:spPr>
      </p:pic>
      <p:sp>
        <p:nvSpPr>
          <p:cNvPr id="13" name="Object 12"/>
          <p:cNvSpPr txBox="1"/>
          <p:nvPr/>
        </p:nvSpPr>
        <p:spPr>
          <a:xfrm>
            <a:off x="4309863" y="3552112"/>
            <a:ext cx="33381998" cy="2068561"/>
          </a:xfrm>
          <a:prstGeom prst="rect">
            <a:avLst/>
          </a:prstGeom>
          <a:noFill/>
        </p:spPr>
        <p:txBody>
          <a:bodyPr wrap="square" rtlCol="0" anchor="ctr"/>
          <a:lstStyle/>
          <a:p>
            <a:pPr>
              <a:buNone/>
            </a:pPr>
            <a:r>
              <a:rPr lang="en-US" sz="15200" b="1" dirty="0">
                <a:solidFill>
                  <a:srgbClr val="000000"/>
                </a:solidFill>
                <a:latin typeface="Calibri" panose="020F0502020204030204" pitchFamily="34" charset="0"/>
                <a:ea typeface="Karla" pitchFamily="34" charset="-122"/>
                <a:cs typeface="Calibri" panose="020F0502020204030204" pitchFamily="34" charset="0"/>
              </a:rPr>
              <a:t>Mapping 2020 </a:t>
            </a:r>
            <a:endParaRPr lang="en-US" dirty="0">
              <a:latin typeface="Calibri" panose="020F0502020204030204" pitchFamily="34" charset="0"/>
              <a:cs typeface="Calibri" panose="020F0502020204030204" pitchFamily="34" charset="0"/>
            </a:endParaRPr>
          </a:p>
        </p:txBody>
      </p:sp>
      <p:sp>
        <p:nvSpPr>
          <p:cNvPr id="14" name="Object 13"/>
          <p:cNvSpPr txBox="1"/>
          <p:nvPr/>
        </p:nvSpPr>
        <p:spPr>
          <a:xfrm>
            <a:off x="2549621" y="35983334"/>
            <a:ext cx="40826411" cy="433518"/>
          </a:xfrm>
          <a:prstGeom prst="rect">
            <a:avLst/>
          </a:prstGeom>
          <a:noFill/>
        </p:spPr>
        <p:txBody>
          <a:bodyPr wrap="square" rtlCol="0" anchor="ctr"/>
          <a:lstStyle/>
          <a:p>
            <a:pPr lvl="0"/>
            <a:r>
              <a:rPr lang="en-US" sz="5700" b="1" dirty="0">
                <a:solidFill>
                  <a:schemeClr val="bg1"/>
                </a:solidFill>
                <a:latin typeface="Calibri" panose="020F0502020204030204" pitchFamily="34" charset="0"/>
                <a:ea typeface="Karla" pitchFamily="34" charset="-122"/>
                <a:cs typeface="Calibri" panose="020F0502020204030204" pitchFamily="34" charset="0"/>
              </a:rPr>
              <a:t>Department of Agriculture </a:t>
            </a:r>
            <a:r>
              <a:rPr lang="en-US" sz="5700" dirty="0">
                <a:solidFill>
                  <a:srgbClr val="FFFFFF"/>
                </a:solidFill>
                <a:latin typeface="Calibri" panose="020F0502020204030204" pitchFamily="34" charset="0"/>
                <a:ea typeface="Karla" pitchFamily="34" charset="-122"/>
                <a:cs typeface="Calibri" panose="020F0502020204030204" pitchFamily="34" charset="0"/>
              </a:rPr>
              <a:t>// Cannabis Annual Report 2021 // Geography</a:t>
            </a:r>
          </a:p>
        </p:txBody>
      </p:sp>
      <p:sp>
        <p:nvSpPr>
          <p:cNvPr id="15" name="Object 14"/>
          <p:cNvSpPr txBox="1"/>
          <p:nvPr/>
        </p:nvSpPr>
        <p:spPr>
          <a:xfrm>
            <a:off x="4810606" y="7937500"/>
            <a:ext cx="41222083" cy="2116667"/>
          </a:xfrm>
          <a:prstGeom prst="rect">
            <a:avLst/>
          </a:prstGeom>
          <a:noFill/>
        </p:spPr>
        <p:txBody>
          <a:bodyPr wrap="square" rtlCol="0" anchor="ctr"/>
          <a:lstStyle/>
          <a:p>
            <a:pPr>
              <a:buNone/>
            </a:pPr>
            <a:endParaRPr lang="en-US" dirty="0">
              <a:latin typeface="Calibri" panose="020F0502020204030204" pitchFamily="34" charset="0"/>
              <a:cs typeface="Calibri" panose="020F0502020204030204" pitchFamily="34" charset="0"/>
            </a:endParaRPr>
          </a:p>
        </p:txBody>
      </p:sp>
      <p:sp>
        <p:nvSpPr>
          <p:cNvPr id="18" name="Object 17"/>
          <p:cNvSpPr txBox="1"/>
          <p:nvPr/>
        </p:nvSpPr>
        <p:spPr>
          <a:xfrm>
            <a:off x="4810606" y="17654924"/>
            <a:ext cx="28451127" cy="1058333"/>
          </a:xfrm>
          <a:prstGeom prst="rect">
            <a:avLst/>
          </a:prstGeom>
          <a:noFill/>
        </p:spPr>
        <p:txBody>
          <a:bodyPr wrap="square" rtlCol="0" anchor="ctr"/>
          <a:lstStyle/>
          <a:p>
            <a:pPr>
              <a:lnSpc>
                <a:spcPts val="7600"/>
              </a:lnSpc>
              <a:buNone/>
            </a:pPr>
            <a:endParaRPr lang="en-US" dirty="0">
              <a:latin typeface="Calibri" panose="020F0502020204030204" pitchFamily="34" charset="0"/>
              <a:cs typeface="Calibri" panose="020F0502020204030204" pitchFamily="34" charset="0"/>
            </a:endParaRPr>
          </a:p>
        </p:txBody>
      </p:sp>
      <p:sp>
        <p:nvSpPr>
          <p:cNvPr id="19" name="Object 18"/>
          <p:cNvSpPr txBox="1"/>
          <p:nvPr/>
        </p:nvSpPr>
        <p:spPr>
          <a:xfrm>
            <a:off x="4810606" y="24293561"/>
            <a:ext cx="41222083" cy="2742045"/>
          </a:xfrm>
          <a:prstGeom prst="rect">
            <a:avLst/>
          </a:prstGeom>
          <a:noFill/>
        </p:spPr>
        <p:txBody>
          <a:bodyPr wrap="square" rtlCol="0" anchor="ctr"/>
          <a:lstStyle/>
          <a:p>
            <a:pPr>
              <a:lnSpc>
                <a:spcPts val="6900"/>
              </a:lnSpc>
              <a:buNone/>
            </a:pPr>
            <a:endParaRPr lang="en-US" dirty="0">
              <a:latin typeface="Calibri" panose="020F0502020204030204" pitchFamily="34" charset="0"/>
              <a:cs typeface="Calibri" panose="020F0502020204030204" pitchFamily="34" charset="0"/>
            </a:endParaRPr>
          </a:p>
        </p:txBody>
      </p:sp>
      <p:sp>
        <p:nvSpPr>
          <p:cNvPr id="20" name="Object 19"/>
          <p:cNvSpPr txBox="1"/>
          <p:nvPr/>
        </p:nvSpPr>
        <p:spPr>
          <a:xfrm>
            <a:off x="9172163" y="21920891"/>
            <a:ext cx="6804602" cy="914015"/>
          </a:xfrm>
          <a:prstGeom prst="rect">
            <a:avLst/>
          </a:prstGeom>
          <a:noFill/>
        </p:spPr>
        <p:txBody>
          <a:bodyPr wrap="square" rtlCol="0" anchor="ctr"/>
          <a:lstStyle/>
          <a:p>
            <a:pPr>
              <a:buNone/>
            </a:pPr>
            <a:endParaRPr lang="en-US" dirty="0">
              <a:latin typeface="Calibri" panose="020F0502020204030204" pitchFamily="34" charset="0"/>
              <a:cs typeface="Calibri" panose="020F0502020204030204" pitchFamily="34" charset="0"/>
            </a:endParaRPr>
          </a:p>
        </p:txBody>
      </p:sp>
      <p:sp>
        <p:nvSpPr>
          <p:cNvPr id="21" name="Object 20"/>
          <p:cNvSpPr txBox="1"/>
          <p:nvPr/>
        </p:nvSpPr>
        <p:spPr>
          <a:xfrm>
            <a:off x="9172163" y="20189073"/>
            <a:ext cx="6816929" cy="1539394"/>
          </a:xfrm>
          <a:prstGeom prst="rect">
            <a:avLst/>
          </a:prstGeom>
          <a:noFill/>
        </p:spPr>
        <p:txBody>
          <a:bodyPr wrap="square" rtlCol="0" anchor="ctr"/>
          <a:lstStyle/>
          <a:p>
            <a:pPr>
              <a:lnSpc>
                <a:spcPts val="11400"/>
              </a:lnSpc>
              <a:buNone/>
            </a:pPr>
            <a:endParaRPr lang="en-US" dirty="0">
              <a:latin typeface="Calibri" panose="020F0502020204030204" pitchFamily="34" charset="0"/>
              <a:cs typeface="Calibri" panose="020F0502020204030204" pitchFamily="34" charset="0"/>
            </a:endParaRPr>
          </a:p>
        </p:txBody>
      </p:sp>
      <p:sp>
        <p:nvSpPr>
          <p:cNvPr id="22" name="Object 21"/>
          <p:cNvSpPr txBox="1"/>
          <p:nvPr/>
        </p:nvSpPr>
        <p:spPr>
          <a:xfrm>
            <a:off x="23517668" y="21872785"/>
            <a:ext cx="6804604" cy="914015"/>
          </a:xfrm>
          <a:prstGeom prst="rect">
            <a:avLst/>
          </a:prstGeom>
          <a:noFill/>
        </p:spPr>
        <p:txBody>
          <a:bodyPr wrap="square" rtlCol="0" anchor="ctr"/>
          <a:lstStyle/>
          <a:p>
            <a:pPr>
              <a:buNone/>
            </a:pPr>
            <a:endParaRPr lang="en-US" dirty="0">
              <a:latin typeface="Calibri" panose="020F0502020204030204" pitchFamily="34" charset="0"/>
              <a:cs typeface="Calibri" panose="020F0502020204030204" pitchFamily="34" charset="0"/>
            </a:endParaRPr>
          </a:p>
        </p:txBody>
      </p:sp>
      <p:sp>
        <p:nvSpPr>
          <p:cNvPr id="23" name="Object 22"/>
          <p:cNvSpPr txBox="1"/>
          <p:nvPr/>
        </p:nvSpPr>
        <p:spPr>
          <a:xfrm>
            <a:off x="23517668" y="20189073"/>
            <a:ext cx="6804602" cy="1539394"/>
          </a:xfrm>
          <a:prstGeom prst="rect">
            <a:avLst/>
          </a:prstGeom>
          <a:noFill/>
        </p:spPr>
        <p:txBody>
          <a:bodyPr wrap="square" rtlCol="0" anchor="ctr"/>
          <a:lstStyle/>
          <a:p>
            <a:pPr>
              <a:lnSpc>
                <a:spcPts val="11400"/>
              </a:lnSpc>
              <a:buNone/>
            </a:pPr>
            <a:endParaRPr lang="en-US" dirty="0">
              <a:latin typeface="Calibri" panose="020F0502020204030204" pitchFamily="34" charset="0"/>
              <a:cs typeface="Calibri" panose="020F0502020204030204" pitchFamily="34" charset="0"/>
            </a:endParaRPr>
          </a:p>
        </p:txBody>
      </p:sp>
      <p:sp>
        <p:nvSpPr>
          <p:cNvPr id="24" name="Object 23"/>
          <p:cNvSpPr txBox="1"/>
          <p:nvPr/>
        </p:nvSpPr>
        <p:spPr>
          <a:xfrm>
            <a:off x="38340971" y="21920891"/>
            <a:ext cx="6804602" cy="914015"/>
          </a:xfrm>
          <a:prstGeom prst="rect">
            <a:avLst/>
          </a:prstGeom>
          <a:noFill/>
        </p:spPr>
        <p:txBody>
          <a:bodyPr wrap="square" rtlCol="0" anchor="ctr"/>
          <a:lstStyle/>
          <a:p>
            <a:pPr>
              <a:buNone/>
            </a:pPr>
            <a:endParaRPr lang="en-US" dirty="0">
              <a:latin typeface="Calibri" panose="020F0502020204030204" pitchFamily="34" charset="0"/>
              <a:cs typeface="Calibri" panose="020F0502020204030204" pitchFamily="34" charset="0"/>
            </a:endParaRPr>
          </a:p>
        </p:txBody>
      </p:sp>
      <p:sp>
        <p:nvSpPr>
          <p:cNvPr id="25" name="Object 24"/>
          <p:cNvSpPr txBox="1"/>
          <p:nvPr/>
        </p:nvSpPr>
        <p:spPr>
          <a:xfrm>
            <a:off x="38328944" y="20237179"/>
            <a:ext cx="6816928" cy="1539394"/>
          </a:xfrm>
          <a:prstGeom prst="rect">
            <a:avLst/>
          </a:prstGeom>
          <a:noFill/>
        </p:spPr>
        <p:txBody>
          <a:bodyPr wrap="square" rtlCol="0" anchor="ctr"/>
          <a:lstStyle/>
          <a:p>
            <a:pPr>
              <a:lnSpc>
                <a:spcPts val="11400"/>
              </a:lnSpc>
              <a:buNone/>
            </a:pPr>
            <a:endParaRPr lang="en-US" dirty="0">
              <a:latin typeface="Calibri" panose="020F0502020204030204" pitchFamily="34" charset="0"/>
              <a:cs typeface="Calibri" panose="020F0502020204030204" pitchFamily="34" charset="0"/>
            </a:endParaRPr>
          </a:p>
        </p:txBody>
      </p:sp>
      <p:sp>
        <p:nvSpPr>
          <p:cNvPr id="26" name="TextBox 25">
            <a:extLst>
              <a:ext uri="{FF2B5EF4-FFF2-40B4-BE49-F238E27FC236}">
                <a16:creationId xmlns:a16="http://schemas.microsoft.com/office/drawing/2014/main" id="{C27676ED-A9A5-4811-9588-DCC8F9CD59C5}"/>
              </a:ext>
            </a:extLst>
          </p:cNvPr>
          <p:cNvSpPr txBox="1"/>
          <p:nvPr/>
        </p:nvSpPr>
        <p:spPr>
          <a:xfrm>
            <a:off x="49746349" y="37766114"/>
            <a:ext cx="569387" cy="923330"/>
          </a:xfrm>
          <a:prstGeom prst="rect">
            <a:avLst/>
          </a:prstGeom>
          <a:noFill/>
        </p:spPr>
        <p:txBody>
          <a:bodyPr wrap="none" rtlCol="0">
            <a:spAutoFit/>
          </a:bodyPr>
          <a:lstStyle/>
          <a:p>
            <a:fld id="{F751047D-C897-410C-B655-63B5FBA012E8}" type="slidenum">
              <a:rPr lang="en-US" sz="5400" smtClean="0"/>
              <a:t>8</a:t>
            </a:fld>
            <a:endParaRPr lang="en-US" sz="5400" dirty="0"/>
          </a:p>
        </p:txBody>
      </p:sp>
      <p:pic>
        <p:nvPicPr>
          <p:cNvPr id="7" name="Picture 6">
            <a:extLst>
              <a:ext uri="{FF2B5EF4-FFF2-40B4-BE49-F238E27FC236}">
                <a16:creationId xmlns:a16="http://schemas.microsoft.com/office/drawing/2014/main" id="{5E8AD685-9E3B-4A9D-8F0A-A51FD4D6C61D}"/>
              </a:ext>
            </a:extLst>
          </p:cNvPr>
          <p:cNvPicPr>
            <a:picLocks noChangeAspect="1"/>
          </p:cNvPicPr>
          <p:nvPr/>
        </p:nvPicPr>
        <p:blipFill>
          <a:blip r:embed="rId7"/>
          <a:stretch>
            <a:fillRect/>
          </a:stretch>
        </p:blipFill>
        <p:spPr>
          <a:xfrm>
            <a:off x="27330400" y="5648779"/>
            <a:ext cx="20267693" cy="26228779"/>
          </a:xfrm>
          <a:prstGeom prst="rect">
            <a:avLst/>
          </a:prstGeom>
        </p:spPr>
      </p:pic>
      <p:pic>
        <p:nvPicPr>
          <p:cNvPr id="28" name="Picture 27">
            <a:extLst>
              <a:ext uri="{FF2B5EF4-FFF2-40B4-BE49-F238E27FC236}">
                <a16:creationId xmlns:a16="http://schemas.microsoft.com/office/drawing/2014/main" id="{6D4705F5-F5B9-45F4-9027-C560FC0D8EB8}"/>
              </a:ext>
            </a:extLst>
          </p:cNvPr>
          <p:cNvPicPr>
            <a:picLocks noChangeAspect="1"/>
          </p:cNvPicPr>
          <p:nvPr/>
        </p:nvPicPr>
        <p:blipFill>
          <a:blip r:embed="rId8"/>
          <a:stretch>
            <a:fillRect/>
          </a:stretch>
        </p:blipFill>
        <p:spPr>
          <a:xfrm>
            <a:off x="5165118" y="7119454"/>
            <a:ext cx="18790068" cy="23876551"/>
          </a:xfrm>
          <a:prstGeom prst="rect">
            <a:avLst/>
          </a:prstGeom>
        </p:spPr>
      </p:pic>
      <p:sp>
        <p:nvSpPr>
          <p:cNvPr id="3" name="Rectangle 2">
            <a:extLst>
              <a:ext uri="{FF2B5EF4-FFF2-40B4-BE49-F238E27FC236}">
                <a16:creationId xmlns:a16="http://schemas.microsoft.com/office/drawing/2014/main" id="{2080ADC2-64D0-47F1-A4CF-CA561787F37C}"/>
              </a:ext>
            </a:extLst>
          </p:cNvPr>
          <p:cNvSpPr/>
          <p:nvPr/>
        </p:nvSpPr>
        <p:spPr>
          <a:xfrm>
            <a:off x="7618025" y="31217501"/>
            <a:ext cx="13884253" cy="1015663"/>
          </a:xfrm>
          <a:prstGeom prst="rect">
            <a:avLst/>
          </a:prstGeom>
        </p:spPr>
        <p:txBody>
          <a:bodyPr wrap="square">
            <a:spAutoFit/>
          </a:bodyPr>
          <a:lstStyle/>
          <a:p>
            <a:r>
              <a:rPr lang="en-US" sz="6000" b="1" dirty="0">
                <a:latin typeface="Calibri" panose="020F0502020204030204" pitchFamily="34" charset="0"/>
                <a:cs typeface="Calibri" panose="020F0502020204030204" pitchFamily="34" charset="0"/>
              </a:rPr>
              <a:t>TOTAL CULTIVATION CENTER LICENSES: 21</a:t>
            </a:r>
          </a:p>
        </p:txBody>
      </p:sp>
      <p:sp>
        <p:nvSpPr>
          <p:cNvPr id="27" name="Rectangle 26">
            <a:extLst>
              <a:ext uri="{FF2B5EF4-FFF2-40B4-BE49-F238E27FC236}">
                <a16:creationId xmlns:a16="http://schemas.microsoft.com/office/drawing/2014/main" id="{B6F2BE15-54B2-4B8A-B7BA-8C2AC505212F}"/>
              </a:ext>
            </a:extLst>
          </p:cNvPr>
          <p:cNvSpPr/>
          <p:nvPr/>
        </p:nvSpPr>
        <p:spPr>
          <a:xfrm>
            <a:off x="30709824" y="31081851"/>
            <a:ext cx="15772176" cy="4708981"/>
          </a:xfrm>
          <a:prstGeom prst="rect">
            <a:avLst/>
          </a:prstGeom>
        </p:spPr>
        <p:txBody>
          <a:bodyPr wrap="square">
            <a:spAutoFit/>
          </a:bodyPr>
          <a:lstStyle/>
          <a:p>
            <a:r>
              <a:rPr lang="en-US" sz="6000" b="1" dirty="0">
                <a:latin typeface="Calibri" panose="020F0502020204030204" pitchFamily="34" charset="0"/>
                <a:cs typeface="Calibri" panose="020F0502020204030204" pitchFamily="34" charset="0"/>
              </a:rPr>
              <a:t>TOTAL LICENSED HEMP GROWERS: 653</a:t>
            </a:r>
            <a:br>
              <a:rPr lang="en-US" sz="6000" b="1" dirty="0">
                <a:latin typeface="Calibri" panose="020F0502020204030204" pitchFamily="34" charset="0"/>
                <a:cs typeface="Calibri" panose="020F0502020204030204" pitchFamily="34" charset="0"/>
              </a:rPr>
            </a:br>
            <a:r>
              <a:rPr lang="en-US" sz="6000" b="1" dirty="0">
                <a:latin typeface="Calibri" panose="020F0502020204030204" pitchFamily="34" charset="0"/>
                <a:cs typeface="Calibri" panose="020F0502020204030204" pitchFamily="34" charset="0"/>
              </a:rPr>
              <a:t>TOTAL LICENSED HEMP PROCESSORS: 345</a:t>
            </a:r>
            <a:br>
              <a:rPr lang="en-US" sz="6000" b="1" dirty="0">
                <a:latin typeface="Calibri" panose="020F0502020204030204" pitchFamily="34" charset="0"/>
                <a:cs typeface="Calibri" panose="020F0502020204030204" pitchFamily="34" charset="0"/>
              </a:rPr>
            </a:br>
            <a:endParaRPr lang="en-US" sz="6000" b="1" dirty="0">
              <a:latin typeface="Calibri" panose="020F0502020204030204" pitchFamily="34" charset="0"/>
              <a:cs typeface="Calibri" panose="020F0502020204030204" pitchFamily="34" charset="0"/>
            </a:endParaRPr>
          </a:p>
          <a:p>
            <a:br>
              <a:rPr lang="en-US" sz="6000" b="1" dirty="0">
                <a:latin typeface="Calibri" panose="020F0502020204030204" pitchFamily="34" charset="0"/>
                <a:cs typeface="Calibri" panose="020F0502020204030204" pitchFamily="34" charset="0"/>
              </a:rPr>
            </a:br>
            <a:endParaRPr lang="en-US" sz="60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947315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stretch>
            <a:fillRect/>
          </a:stretch>
        </p:blipFill>
        <p:spPr>
          <a:xfrm>
            <a:off x="0" y="0"/>
            <a:ext cx="50800000" cy="39243000"/>
          </a:xfrm>
          <a:prstGeom prst="rect">
            <a:avLst/>
          </a:prstGeom>
        </p:spPr>
      </p:pic>
      <p:pic>
        <p:nvPicPr>
          <p:cNvPr id="4" name="Object 3" descr="preencoded.png"/>
          <p:cNvPicPr>
            <a:picLocks noChangeAspect="1"/>
          </p:cNvPicPr>
          <p:nvPr/>
        </p:nvPicPr>
        <p:blipFill>
          <a:blip r:embed="rId4"/>
          <a:stretch>
            <a:fillRect/>
          </a:stretch>
        </p:blipFill>
        <p:spPr>
          <a:xfrm>
            <a:off x="333478" y="0"/>
            <a:ext cx="50800000" cy="33433712"/>
          </a:xfrm>
          <a:prstGeom prst="rect">
            <a:avLst/>
          </a:prstGeom>
        </p:spPr>
      </p:pic>
      <p:pic>
        <p:nvPicPr>
          <p:cNvPr id="5" name="Object 4" descr="preencoded.png"/>
          <p:cNvPicPr>
            <a:picLocks noChangeAspect="1"/>
          </p:cNvPicPr>
          <p:nvPr/>
        </p:nvPicPr>
        <p:blipFill>
          <a:blip r:embed="rId5"/>
          <a:stretch>
            <a:fillRect/>
          </a:stretch>
        </p:blipFill>
        <p:spPr>
          <a:xfrm>
            <a:off x="2549621" y="4714394"/>
            <a:ext cx="1298864" cy="2068561"/>
          </a:xfrm>
          <a:prstGeom prst="rect">
            <a:avLst/>
          </a:prstGeom>
        </p:spPr>
      </p:pic>
      <p:pic>
        <p:nvPicPr>
          <p:cNvPr id="7" name="Object 6" descr="preencoded.png"/>
          <p:cNvPicPr>
            <a:picLocks noChangeAspect="1"/>
          </p:cNvPicPr>
          <p:nvPr/>
        </p:nvPicPr>
        <p:blipFill>
          <a:blip r:embed="rId6">
            <a:duotone>
              <a:schemeClr val="accent1">
                <a:shade val="45000"/>
                <a:satMod val="135000"/>
              </a:schemeClr>
              <a:prstClr val="white"/>
            </a:duotone>
          </a:blip>
          <a:stretch>
            <a:fillRect/>
          </a:stretch>
        </p:blipFill>
        <p:spPr>
          <a:xfrm>
            <a:off x="4700272" y="28491333"/>
            <a:ext cx="3848485" cy="3848485"/>
          </a:xfrm>
          <a:prstGeom prst="rect">
            <a:avLst/>
          </a:prstGeom>
        </p:spPr>
      </p:pic>
      <p:sp>
        <p:nvSpPr>
          <p:cNvPr id="10" name="Object 9"/>
          <p:cNvSpPr txBox="1"/>
          <p:nvPr/>
        </p:nvSpPr>
        <p:spPr>
          <a:xfrm>
            <a:off x="4858712" y="4714394"/>
            <a:ext cx="32395824" cy="2068561"/>
          </a:xfrm>
          <a:prstGeom prst="rect">
            <a:avLst/>
          </a:prstGeom>
          <a:noFill/>
        </p:spPr>
        <p:txBody>
          <a:bodyPr wrap="square" rtlCol="0" anchor="ctr"/>
          <a:lstStyle/>
          <a:p>
            <a:pPr>
              <a:buNone/>
            </a:pPr>
            <a:r>
              <a:rPr lang="en-US" sz="9600" b="1" dirty="0"/>
              <a:t>Cultivation Organization Revenues</a:t>
            </a:r>
            <a:endParaRPr lang="en-US" sz="9600" dirty="0">
              <a:latin typeface="Calibri" panose="020F0502020204030204" pitchFamily="34" charset="0"/>
              <a:cs typeface="Calibri" panose="020F0502020204030204" pitchFamily="34" charset="0"/>
            </a:endParaRPr>
          </a:p>
        </p:txBody>
      </p:sp>
      <p:graphicFrame>
        <p:nvGraphicFramePr>
          <p:cNvPr id="16" name="Chart 15">
            <a:extLst>
              <a:ext uri="{FF2B5EF4-FFF2-40B4-BE49-F238E27FC236}">
                <a16:creationId xmlns:a16="http://schemas.microsoft.com/office/drawing/2014/main" id="{370CC561-407F-4559-8760-A63D7E3D6DA6}"/>
              </a:ext>
            </a:extLst>
          </p:cNvPr>
          <p:cNvGraphicFramePr/>
          <p:nvPr>
            <p:extLst>
              <p:ext uri="{D42A27DB-BD31-4B8C-83A1-F6EECF244321}">
                <p14:modId xmlns:p14="http://schemas.microsoft.com/office/powerpoint/2010/main" val="2628043984"/>
              </p:ext>
            </p:extLst>
          </p:nvPr>
        </p:nvGraphicFramePr>
        <p:xfrm>
          <a:off x="15835222" y="7759121"/>
          <a:ext cx="33866667" cy="22577778"/>
        </p:xfrm>
        <a:graphic>
          <a:graphicData uri="http://schemas.openxmlformats.org/drawingml/2006/chart">
            <c:chart xmlns:c="http://schemas.openxmlformats.org/drawingml/2006/chart" xmlns:r="http://schemas.openxmlformats.org/officeDocument/2006/relationships" r:id="rId7"/>
          </a:graphicData>
        </a:graphic>
      </p:graphicFrame>
      <p:sp>
        <p:nvSpPr>
          <p:cNvPr id="18" name="Object 13">
            <a:extLst>
              <a:ext uri="{FF2B5EF4-FFF2-40B4-BE49-F238E27FC236}">
                <a16:creationId xmlns:a16="http://schemas.microsoft.com/office/drawing/2014/main" id="{CFF9A638-FF28-4C95-88D1-1570A1A7CD60}"/>
              </a:ext>
            </a:extLst>
          </p:cNvPr>
          <p:cNvSpPr txBox="1"/>
          <p:nvPr/>
        </p:nvSpPr>
        <p:spPr>
          <a:xfrm>
            <a:off x="2549621" y="35705013"/>
            <a:ext cx="40826411" cy="433518"/>
          </a:xfrm>
          <a:prstGeom prst="rect">
            <a:avLst/>
          </a:prstGeom>
          <a:noFill/>
        </p:spPr>
        <p:txBody>
          <a:bodyPr wrap="square" rtlCol="0" anchor="ctr"/>
          <a:lstStyle/>
          <a:p>
            <a:pPr lvl="0"/>
            <a:r>
              <a:rPr lang="en-US" sz="5700" b="1" dirty="0">
                <a:solidFill>
                  <a:schemeClr val="bg1"/>
                </a:solidFill>
                <a:latin typeface="Calibri" panose="020F0502020204030204" pitchFamily="34" charset="0"/>
                <a:ea typeface="Karla" pitchFamily="34" charset="-122"/>
                <a:cs typeface="Calibri" panose="020F0502020204030204" pitchFamily="34" charset="0"/>
              </a:rPr>
              <a:t>Department of Agriculture </a:t>
            </a:r>
            <a:r>
              <a:rPr lang="en-US" sz="5700" dirty="0">
                <a:solidFill>
                  <a:srgbClr val="FFFFFF"/>
                </a:solidFill>
                <a:latin typeface="Calibri" panose="020F0502020204030204" pitchFamily="34" charset="0"/>
                <a:ea typeface="Karla" pitchFamily="34" charset="-122"/>
                <a:cs typeface="Calibri" panose="020F0502020204030204" pitchFamily="34" charset="0"/>
              </a:rPr>
              <a:t>// Cannabis Annual Report 2021 // Funding Usage</a:t>
            </a:r>
          </a:p>
        </p:txBody>
      </p:sp>
      <p:sp>
        <p:nvSpPr>
          <p:cNvPr id="19" name="TextBox 18">
            <a:extLst>
              <a:ext uri="{FF2B5EF4-FFF2-40B4-BE49-F238E27FC236}">
                <a16:creationId xmlns:a16="http://schemas.microsoft.com/office/drawing/2014/main" id="{D5891725-C9B3-4271-956D-B71EFC1A9895}"/>
              </a:ext>
            </a:extLst>
          </p:cNvPr>
          <p:cNvSpPr txBox="1"/>
          <p:nvPr/>
        </p:nvSpPr>
        <p:spPr>
          <a:xfrm>
            <a:off x="49746349" y="37766114"/>
            <a:ext cx="569387" cy="923330"/>
          </a:xfrm>
          <a:prstGeom prst="rect">
            <a:avLst/>
          </a:prstGeom>
          <a:noFill/>
        </p:spPr>
        <p:txBody>
          <a:bodyPr wrap="none" rtlCol="0">
            <a:spAutoFit/>
          </a:bodyPr>
          <a:lstStyle/>
          <a:p>
            <a:fld id="{F751047D-C897-410C-B655-63B5FBA012E8}" type="slidenum">
              <a:rPr lang="en-US" sz="5400" smtClean="0">
                <a:solidFill>
                  <a:schemeClr val="bg1"/>
                </a:solidFill>
              </a:rPr>
              <a:t>9</a:t>
            </a:fld>
            <a:endParaRPr lang="en-US" sz="5400" dirty="0">
              <a:solidFill>
                <a:schemeClr val="bg1"/>
              </a:solidFill>
            </a:endParaRPr>
          </a:p>
        </p:txBody>
      </p:sp>
      <p:sp>
        <p:nvSpPr>
          <p:cNvPr id="20" name="Rectangle 19">
            <a:extLst>
              <a:ext uri="{FF2B5EF4-FFF2-40B4-BE49-F238E27FC236}">
                <a16:creationId xmlns:a16="http://schemas.microsoft.com/office/drawing/2014/main" id="{089B928D-68CF-4181-BD56-E42F35BBF673}"/>
              </a:ext>
            </a:extLst>
          </p:cNvPr>
          <p:cNvSpPr/>
          <p:nvPr/>
        </p:nvSpPr>
        <p:spPr>
          <a:xfrm>
            <a:off x="48678353" y="37538809"/>
            <a:ext cx="914400" cy="91440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8" name="Picture 7" descr="Table&#10;&#10;Description automatically generated">
            <a:extLst>
              <a:ext uri="{FF2B5EF4-FFF2-40B4-BE49-F238E27FC236}">
                <a16:creationId xmlns:a16="http://schemas.microsoft.com/office/drawing/2014/main" id="{50EF784B-1B8C-4405-9FC2-E195326E3172}"/>
              </a:ext>
            </a:extLst>
          </p:cNvPr>
          <p:cNvPicPr>
            <a:picLocks noChangeAspect="1"/>
          </p:cNvPicPr>
          <p:nvPr/>
        </p:nvPicPr>
        <p:blipFill>
          <a:blip r:embed="rId8"/>
          <a:stretch>
            <a:fillRect/>
          </a:stretch>
        </p:blipFill>
        <p:spPr>
          <a:xfrm>
            <a:off x="1260248" y="10603139"/>
            <a:ext cx="23630626" cy="5003228"/>
          </a:xfrm>
          <a:prstGeom prst="rect">
            <a:avLst/>
          </a:prstGeom>
        </p:spPr>
      </p:pic>
      <p:graphicFrame>
        <p:nvGraphicFramePr>
          <p:cNvPr id="17" name="Chart 16">
            <a:extLst>
              <a:ext uri="{FF2B5EF4-FFF2-40B4-BE49-F238E27FC236}">
                <a16:creationId xmlns:a16="http://schemas.microsoft.com/office/drawing/2014/main" id="{EFEF9860-805A-450C-BFAD-6AE32C01CCEB}"/>
              </a:ext>
            </a:extLst>
          </p:cNvPr>
          <p:cNvGraphicFramePr/>
          <p:nvPr>
            <p:extLst>
              <p:ext uri="{D42A27DB-BD31-4B8C-83A1-F6EECF244321}">
                <p14:modId xmlns:p14="http://schemas.microsoft.com/office/powerpoint/2010/main" val="2956376975"/>
              </p:ext>
            </p:extLst>
          </p:nvPr>
        </p:nvGraphicFramePr>
        <p:xfrm>
          <a:off x="25224352" y="7160171"/>
          <a:ext cx="25242170" cy="20639680"/>
        </p:xfrm>
        <a:graphic>
          <a:graphicData uri="http://schemas.openxmlformats.org/drawingml/2006/chart">
            <c:chart xmlns:c="http://schemas.openxmlformats.org/drawingml/2006/chart" xmlns:r="http://schemas.openxmlformats.org/officeDocument/2006/relationships" r:id="rId9"/>
          </a:graphicData>
        </a:graphic>
      </p:graphicFrame>
    </p:spTree>
    <p:extLst>
      <p:ext uri="{BB962C8B-B14F-4D97-AF65-F5344CB8AC3E}">
        <p14:creationId xmlns:p14="http://schemas.microsoft.com/office/powerpoint/2010/main" val="414798278"/>
      </p:ext>
    </p:extLst>
  </p:cSld>
  <p:clrMapOvr>
    <a:masterClrMapping/>
  </p:clrMapOvr>
</p:sld>
</file>

<file path=ppt/theme/theme1.xml><?xml version="1.0" encoding="utf-8"?>
<a:theme xmlns:a="http://schemas.openxmlformats.org/drawingml/2006/main" name="Office Theme">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Office">
      <a:majorFont>
        <a:latin typeface="Arial"/>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6431</TotalTime>
  <Words>1814</Words>
  <Application>Microsoft Office PowerPoint</Application>
  <PresentationFormat>Custom</PresentationFormat>
  <Paragraphs>165</Paragraphs>
  <Slides>13</Slides>
  <Notes>13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Lakeman, David C.</cp:lastModifiedBy>
  <cp:revision>54</cp:revision>
  <dcterms:created xsi:type="dcterms:W3CDTF">2021-06-25T21:01:40Z</dcterms:created>
  <dcterms:modified xsi:type="dcterms:W3CDTF">2021-09-29T22:31:58Z</dcterms:modified>
</cp:coreProperties>
</file>